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handoutMasterIdLst>
    <p:handoutMasterId r:id="rId61"/>
  </p:handoutMasterIdLst>
  <p:sldIdLst>
    <p:sldId id="449" r:id="rId2"/>
    <p:sldId id="412" r:id="rId3"/>
    <p:sldId id="413" r:id="rId4"/>
    <p:sldId id="444" r:id="rId5"/>
    <p:sldId id="409" r:id="rId6"/>
    <p:sldId id="453" r:id="rId7"/>
    <p:sldId id="411" r:id="rId8"/>
    <p:sldId id="410" r:id="rId9"/>
    <p:sldId id="445" r:id="rId10"/>
    <p:sldId id="369" r:id="rId11"/>
    <p:sldId id="396" r:id="rId12"/>
    <p:sldId id="405" r:id="rId13"/>
    <p:sldId id="297" r:id="rId14"/>
    <p:sldId id="384" r:id="rId15"/>
    <p:sldId id="385" r:id="rId16"/>
    <p:sldId id="386" r:id="rId17"/>
    <p:sldId id="299" r:id="rId18"/>
    <p:sldId id="308" r:id="rId19"/>
    <p:sldId id="390" r:id="rId20"/>
    <p:sldId id="316" r:id="rId21"/>
    <p:sldId id="393" r:id="rId22"/>
    <p:sldId id="323" r:id="rId23"/>
    <p:sldId id="365" r:id="rId24"/>
    <p:sldId id="446" r:id="rId25"/>
    <p:sldId id="450" r:id="rId26"/>
    <p:sldId id="451" r:id="rId27"/>
    <p:sldId id="452" r:id="rId28"/>
    <p:sldId id="368" r:id="rId29"/>
    <p:sldId id="456" r:id="rId30"/>
    <p:sldId id="457" r:id="rId31"/>
    <p:sldId id="458" r:id="rId32"/>
    <p:sldId id="459" r:id="rId33"/>
    <p:sldId id="460" r:id="rId34"/>
    <p:sldId id="461" r:id="rId35"/>
    <p:sldId id="462" r:id="rId36"/>
    <p:sldId id="463" r:id="rId37"/>
    <p:sldId id="464" r:id="rId38"/>
    <p:sldId id="482" r:id="rId39"/>
    <p:sldId id="465" r:id="rId40"/>
    <p:sldId id="466" r:id="rId41"/>
    <p:sldId id="467" r:id="rId42"/>
    <p:sldId id="468" r:id="rId43"/>
    <p:sldId id="469" r:id="rId44"/>
    <p:sldId id="470" r:id="rId45"/>
    <p:sldId id="471" r:id="rId46"/>
    <p:sldId id="472" r:id="rId47"/>
    <p:sldId id="473" r:id="rId48"/>
    <p:sldId id="475" r:id="rId49"/>
    <p:sldId id="476" r:id="rId50"/>
    <p:sldId id="477" r:id="rId51"/>
    <p:sldId id="478" r:id="rId52"/>
    <p:sldId id="479" r:id="rId53"/>
    <p:sldId id="486" r:id="rId54"/>
    <p:sldId id="483" r:id="rId55"/>
    <p:sldId id="484" r:id="rId56"/>
    <p:sldId id="485" r:id="rId57"/>
    <p:sldId id="480" r:id="rId58"/>
    <p:sldId id="481" r:id="rId59"/>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CC"/>
    <a:srgbClr val="FF0000"/>
    <a:srgbClr val="0000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02" autoAdjust="0"/>
    <p:restoredTop sz="90445" autoAdjust="0"/>
  </p:normalViewPr>
  <p:slideViewPr>
    <p:cSldViewPr>
      <p:cViewPr varScale="1">
        <p:scale>
          <a:sx n="98" d="100"/>
          <a:sy n="98" d="100"/>
        </p:scale>
        <p:origin x="246" y="90"/>
      </p:cViewPr>
      <p:guideLst>
        <p:guide orient="horz" pos="2160"/>
        <p:guide pos="2880"/>
      </p:guideLst>
    </p:cSldViewPr>
  </p:slideViewPr>
  <p:outlineViewPr>
    <p:cViewPr>
      <p:scale>
        <a:sx n="33" d="100"/>
        <a:sy n="33" d="100"/>
      </p:scale>
      <p:origin x="84" y="0"/>
    </p:cViewPr>
  </p:outlineViewPr>
  <p:notesTextViewPr>
    <p:cViewPr>
      <p:scale>
        <a:sx n="3" d="2"/>
        <a:sy n="3" d="2"/>
      </p:scale>
      <p:origin x="0" y="0"/>
    </p:cViewPr>
  </p:notesTextViewPr>
  <p:sorterViewPr>
    <p:cViewPr>
      <p:scale>
        <a:sx n="66" d="100"/>
        <a:sy n="66" d="100"/>
      </p:scale>
      <p:origin x="0" y="336"/>
    </p:cViewPr>
  </p:sorterViewPr>
  <p:notesViewPr>
    <p:cSldViewPr>
      <p:cViewPr varScale="1">
        <p:scale>
          <a:sx n="81" d="100"/>
          <a:sy n="81" d="100"/>
        </p:scale>
        <p:origin x="-1998"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771464-98E0-40F4-B397-2FA980A4333C}" type="doc">
      <dgm:prSet loTypeId="urn:microsoft.com/office/officeart/2005/8/layout/hierarchy2" loCatId="hierarchy" qsTypeId="urn:microsoft.com/office/officeart/2005/8/quickstyle/simple5" qsCatId="simple" csTypeId="urn:microsoft.com/office/officeart/2005/8/colors/colorful1#1" csCatId="colorful" phldr="1"/>
      <dgm:spPr/>
      <dgm:t>
        <a:bodyPr/>
        <a:lstStyle/>
        <a:p>
          <a:endParaRPr lang="en-US"/>
        </a:p>
      </dgm:t>
    </dgm:pt>
    <dgm:pt modelId="{400B25B4-8E59-42CB-BD99-595EF70EDC59}">
      <dgm:prSet phldrT="[Text]"/>
      <dgm:spPr/>
      <dgm:t>
        <a:bodyPr/>
        <a:lstStyle/>
        <a:p>
          <a:r>
            <a:rPr lang="en-US" dirty="0" smtClean="0"/>
            <a:t>Algebra</a:t>
          </a:r>
          <a:endParaRPr lang="en-US" dirty="0"/>
        </a:p>
      </dgm:t>
    </dgm:pt>
    <dgm:pt modelId="{87549094-E80F-479E-827C-507802F8270F}" type="parTrans" cxnId="{9DCE8264-E392-40AF-A522-6B549FDB6E3C}">
      <dgm:prSet/>
      <dgm:spPr/>
      <dgm:t>
        <a:bodyPr/>
        <a:lstStyle/>
        <a:p>
          <a:endParaRPr lang="en-US"/>
        </a:p>
      </dgm:t>
    </dgm:pt>
    <dgm:pt modelId="{5400D42B-C9E1-4843-BBD5-7138BF38A5F6}" type="sibTrans" cxnId="{9DCE8264-E392-40AF-A522-6B549FDB6E3C}">
      <dgm:prSet/>
      <dgm:spPr/>
      <dgm:t>
        <a:bodyPr/>
        <a:lstStyle/>
        <a:p>
          <a:endParaRPr lang="en-US"/>
        </a:p>
      </dgm:t>
    </dgm:pt>
    <dgm:pt modelId="{0AADA271-81AB-4EE6-A00A-FB8AC490E8CD}">
      <dgm:prSet phldrT="[Text]"/>
      <dgm:spPr/>
      <dgm:t>
        <a:bodyPr/>
        <a:lstStyle/>
        <a:p>
          <a:r>
            <a:rPr lang="en-US" dirty="0" smtClean="0"/>
            <a:t>PreAlgebra</a:t>
          </a:r>
        </a:p>
      </dgm:t>
    </dgm:pt>
    <dgm:pt modelId="{8027A4D1-8B59-4358-B958-5BCF8A5B9F1F}" type="parTrans" cxnId="{EBC5031E-717C-4CEA-BAB1-7500279E4D13}">
      <dgm:prSet/>
      <dgm:spPr/>
      <dgm:t>
        <a:bodyPr/>
        <a:lstStyle/>
        <a:p>
          <a:endParaRPr lang="en-US"/>
        </a:p>
      </dgm:t>
    </dgm:pt>
    <dgm:pt modelId="{8596C22C-F111-4E54-A061-97F803324806}" type="sibTrans" cxnId="{EBC5031E-717C-4CEA-BAB1-7500279E4D13}">
      <dgm:prSet/>
      <dgm:spPr/>
      <dgm:t>
        <a:bodyPr/>
        <a:lstStyle/>
        <a:p>
          <a:endParaRPr lang="en-US"/>
        </a:p>
      </dgm:t>
    </dgm:pt>
    <dgm:pt modelId="{AF86C9F7-BD68-4784-82DA-1C0D225AAC23}">
      <dgm:prSet/>
      <dgm:spPr/>
      <dgm:t>
        <a:bodyPr/>
        <a:lstStyle/>
        <a:p>
          <a:r>
            <a:rPr lang="en-US" dirty="0" smtClean="0"/>
            <a:t>Intermediate</a:t>
          </a:r>
          <a:endParaRPr lang="en-US" dirty="0"/>
        </a:p>
      </dgm:t>
    </dgm:pt>
    <dgm:pt modelId="{A9390549-D300-4556-96B3-2D7D3ED95545}" type="parTrans" cxnId="{525373EC-479D-4FD1-8D83-A761E49E7B90}">
      <dgm:prSet/>
      <dgm:spPr/>
      <dgm:t>
        <a:bodyPr/>
        <a:lstStyle/>
        <a:p>
          <a:endParaRPr lang="en-US"/>
        </a:p>
      </dgm:t>
    </dgm:pt>
    <dgm:pt modelId="{29EBF54F-C768-4B56-9036-A904A0E0A064}" type="sibTrans" cxnId="{525373EC-479D-4FD1-8D83-A761E49E7B90}">
      <dgm:prSet/>
      <dgm:spPr/>
      <dgm:t>
        <a:bodyPr/>
        <a:lstStyle/>
        <a:p>
          <a:endParaRPr lang="en-US"/>
        </a:p>
      </dgm:t>
    </dgm:pt>
    <dgm:pt modelId="{5F1D6974-A445-4919-9F60-F0946DA4245B}">
      <dgm:prSet/>
      <dgm:spPr/>
      <dgm:t>
        <a:bodyPr/>
        <a:lstStyle/>
        <a:p>
          <a:r>
            <a:rPr lang="en-US" dirty="0" smtClean="0"/>
            <a:t>Beginning</a:t>
          </a:r>
          <a:endParaRPr lang="en-US" dirty="0"/>
        </a:p>
      </dgm:t>
    </dgm:pt>
    <dgm:pt modelId="{DF108091-F6E5-4E1E-B3C0-7FB957D82E0F}" type="parTrans" cxnId="{1A0326EB-637B-4A47-A2DB-00ED1057900E}">
      <dgm:prSet/>
      <dgm:spPr/>
      <dgm:t>
        <a:bodyPr/>
        <a:lstStyle/>
        <a:p>
          <a:endParaRPr lang="en-US"/>
        </a:p>
      </dgm:t>
    </dgm:pt>
    <dgm:pt modelId="{B3F156EA-AA37-454B-AC4D-21E2D31FDD01}" type="sibTrans" cxnId="{1A0326EB-637B-4A47-A2DB-00ED1057900E}">
      <dgm:prSet/>
      <dgm:spPr/>
      <dgm:t>
        <a:bodyPr/>
        <a:lstStyle/>
        <a:p>
          <a:endParaRPr lang="en-US"/>
        </a:p>
      </dgm:t>
    </dgm:pt>
    <dgm:pt modelId="{2C0DCDD5-D557-455F-A603-72BB2C5B4D8C}">
      <dgm:prSet/>
      <dgm:spPr/>
      <dgm:t>
        <a:bodyPr/>
        <a:lstStyle/>
        <a:p>
          <a:r>
            <a:rPr lang="en-US" dirty="0" smtClean="0"/>
            <a:t>Beginning</a:t>
          </a:r>
          <a:endParaRPr lang="en-US" dirty="0"/>
        </a:p>
      </dgm:t>
    </dgm:pt>
    <dgm:pt modelId="{4EA00683-E8A9-42FB-A110-93749A792885}" type="parTrans" cxnId="{A8521AAC-06E4-48BF-BC07-2537C111A035}">
      <dgm:prSet/>
      <dgm:spPr>
        <a:ln>
          <a:solidFill>
            <a:schemeClr val="accent3"/>
          </a:solidFill>
          <a:headEnd type="none" w="med" len="med"/>
          <a:tailEnd type="arrow" w="med" len="med"/>
        </a:ln>
      </dgm:spPr>
      <dgm:t>
        <a:bodyPr/>
        <a:lstStyle/>
        <a:p>
          <a:endParaRPr lang="en-US"/>
        </a:p>
      </dgm:t>
    </dgm:pt>
    <dgm:pt modelId="{6AE0BD82-BE52-48F8-ADEF-162FA5EE9EBA}" type="sibTrans" cxnId="{A8521AAC-06E4-48BF-BC07-2537C111A035}">
      <dgm:prSet/>
      <dgm:spPr/>
      <dgm:t>
        <a:bodyPr/>
        <a:lstStyle/>
        <a:p>
          <a:endParaRPr lang="en-US"/>
        </a:p>
      </dgm:t>
    </dgm:pt>
    <dgm:pt modelId="{0798A8B3-1C9C-4453-8C99-95607783A80B}">
      <dgm:prSet/>
      <dgm:spPr/>
      <dgm:t>
        <a:bodyPr/>
        <a:lstStyle/>
        <a:p>
          <a:r>
            <a:rPr lang="en-US" dirty="0" smtClean="0"/>
            <a:t>Intermediate</a:t>
          </a:r>
          <a:endParaRPr lang="en-US" dirty="0"/>
        </a:p>
      </dgm:t>
    </dgm:pt>
    <dgm:pt modelId="{AAA27B5E-1051-4E58-8073-7A29E01A3029}" type="parTrans" cxnId="{B86ADEFC-6AD6-4378-AB6B-D27194FAD64A}">
      <dgm:prSet/>
      <dgm:spPr>
        <a:ln>
          <a:solidFill>
            <a:schemeClr val="accent3"/>
          </a:solidFill>
          <a:headEnd type="none" w="med" len="med"/>
          <a:tailEnd type="arrow" w="med" len="med"/>
        </a:ln>
      </dgm:spPr>
      <dgm:t>
        <a:bodyPr/>
        <a:lstStyle/>
        <a:p>
          <a:endParaRPr lang="en-US"/>
        </a:p>
      </dgm:t>
    </dgm:pt>
    <dgm:pt modelId="{4E74DD25-274C-4E1B-B8A5-E9AD7437B73F}" type="sibTrans" cxnId="{B86ADEFC-6AD6-4378-AB6B-D27194FAD64A}">
      <dgm:prSet/>
      <dgm:spPr/>
      <dgm:t>
        <a:bodyPr/>
        <a:lstStyle/>
        <a:p>
          <a:endParaRPr lang="en-US"/>
        </a:p>
      </dgm:t>
    </dgm:pt>
    <dgm:pt modelId="{2C1E5C77-8257-428B-98CA-AC501298C6F6}" type="pres">
      <dgm:prSet presAssocID="{BE771464-98E0-40F4-B397-2FA980A4333C}" presName="diagram" presStyleCnt="0">
        <dgm:presLayoutVars>
          <dgm:chPref val="1"/>
          <dgm:dir/>
          <dgm:animOne val="branch"/>
          <dgm:animLvl val="lvl"/>
          <dgm:resizeHandles val="exact"/>
        </dgm:presLayoutVars>
      </dgm:prSet>
      <dgm:spPr/>
      <dgm:t>
        <a:bodyPr/>
        <a:lstStyle/>
        <a:p>
          <a:endParaRPr lang="en-US"/>
        </a:p>
      </dgm:t>
    </dgm:pt>
    <dgm:pt modelId="{731AA75B-24E3-4747-9724-B8C9530729F9}" type="pres">
      <dgm:prSet presAssocID="{400B25B4-8E59-42CB-BD99-595EF70EDC59}" presName="root1" presStyleCnt="0"/>
      <dgm:spPr/>
    </dgm:pt>
    <dgm:pt modelId="{7AB31E3A-3D7A-44AC-9744-5DD4D6391B0B}" type="pres">
      <dgm:prSet presAssocID="{400B25B4-8E59-42CB-BD99-595EF70EDC59}" presName="LevelOneTextNode" presStyleLbl="node0" presStyleIdx="0" presStyleCnt="1">
        <dgm:presLayoutVars>
          <dgm:chPref val="3"/>
        </dgm:presLayoutVars>
      </dgm:prSet>
      <dgm:spPr/>
      <dgm:t>
        <a:bodyPr/>
        <a:lstStyle/>
        <a:p>
          <a:endParaRPr lang="en-US"/>
        </a:p>
      </dgm:t>
    </dgm:pt>
    <dgm:pt modelId="{63E00DD0-8D2A-49D2-8F9B-8FBA124FEF73}" type="pres">
      <dgm:prSet presAssocID="{400B25B4-8E59-42CB-BD99-595EF70EDC59}" presName="level2hierChild" presStyleCnt="0"/>
      <dgm:spPr/>
    </dgm:pt>
    <dgm:pt modelId="{D308A9C8-3981-4493-A666-77CCD89643C8}" type="pres">
      <dgm:prSet presAssocID="{A9390549-D300-4556-96B3-2D7D3ED95545}" presName="conn2-1" presStyleLbl="parChTrans1D2" presStyleIdx="0" presStyleCnt="3"/>
      <dgm:spPr/>
      <dgm:t>
        <a:bodyPr/>
        <a:lstStyle/>
        <a:p>
          <a:endParaRPr lang="en-US"/>
        </a:p>
      </dgm:t>
    </dgm:pt>
    <dgm:pt modelId="{57365CAB-9CF5-4326-946F-8A8E691CD736}" type="pres">
      <dgm:prSet presAssocID="{A9390549-D300-4556-96B3-2D7D3ED95545}" presName="connTx" presStyleLbl="parChTrans1D2" presStyleIdx="0" presStyleCnt="3"/>
      <dgm:spPr/>
      <dgm:t>
        <a:bodyPr/>
        <a:lstStyle/>
        <a:p>
          <a:endParaRPr lang="en-US"/>
        </a:p>
      </dgm:t>
    </dgm:pt>
    <dgm:pt modelId="{60AE3A9E-A93B-4DDE-8514-34332356B75D}" type="pres">
      <dgm:prSet presAssocID="{AF86C9F7-BD68-4784-82DA-1C0D225AAC23}" presName="root2" presStyleCnt="0"/>
      <dgm:spPr/>
    </dgm:pt>
    <dgm:pt modelId="{E79E580D-FC53-4609-8128-8586CB67317B}" type="pres">
      <dgm:prSet presAssocID="{AF86C9F7-BD68-4784-82DA-1C0D225AAC23}" presName="LevelTwoTextNode" presStyleLbl="node2" presStyleIdx="0" presStyleCnt="3">
        <dgm:presLayoutVars>
          <dgm:chPref val="3"/>
        </dgm:presLayoutVars>
      </dgm:prSet>
      <dgm:spPr/>
      <dgm:t>
        <a:bodyPr/>
        <a:lstStyle/>
        <a:p>
          <a:endParaRPr lang="en-US"/>
        </a:p>
      </dgm:t>
    </dgm:pt>
    <dgm:pt modelId="{12C9F5CC-AD5F-4500-8C75-6905453C4EA1}" type="pres">
      <dgm:prSet presAssocID="{AF86C9F7-BD68-4784-82DA-1C0D225AAC23}" presName="level3hierChild" presStyleCnt="0"/>
      <dgm:spPr/>
    </dgm:pt>
    <dgm:pt modelId="{AE3E8154-519E-4EB6-A907-BDFEAE880921}" type="pres">
      <dgm:prSet presAssocID="{AAA27B5E-1051-4E58-8073-7A29E01A3029}" presName="conn2-1" presStyleLbl="parChTrans1D3" presStyleIdx="0" presStyleCnt="2"/>
      <dgm:spPr/>
      <dgm:t>
        <a:bodyPr/>
        <a:lstStyle/>
        <a:p>
          <a:endParaRPr lang="en-US"/>
        </a:p>
      </dgm:t>
    </dgm:pt>
    <dgm:pt modelId="{00855996-171A-4647-BA6A-4FDBD0E4A105}" type="pres">
      <dgm:prSet presAssocID="{AAA27B5E-1051-4E58-8073-7A29E01A3029}" presName="connTx" presStyleLbl="parChTrans1D3" presStyleIdx="0" presStyleCnt="2"/>
      <dgm:spPr/>
      <dgm:t>
        <a:bodyPr/>
        <a:lstStyle/>
        <a:p>
          <a:endParaRPr lang="en-US"/>
        </a:p>
      </dgm:t>
    </dgm:pt>
    <dgm:pt modelId="{F7668863-4BBC-468F-B7C7-7553FB34AC5B}" type="pres">
      <dgm:prSet presAssocID="{0798A8B3-1C9C-4453-8C99-95607783A80B}" presName="root2" presStyleCnt="0"/>
      <dgm:spPr/>
    </dgm:pt>
    <dgm:pt modelId="{94C10439-8441-445C-A770-E6CB79CF3CC8}" type="pres">
      <dgm:prSet presAssocID="{0798A8B3-1C9C-4453-8C99-95607783A80B}" presName="LevelTwoTextNode" presStyleLbl="node3" presStyleIdx="0" presStyleCnt="2">
        <dgm:presLayoutVars>
          <dgm:chPref val="3"/>
        </dgm:presLayoutVars>
      </dgm:prSet>
      <dgm:spPr/>
      <dgm:t>
        <a:bodyPr/>
        <a:lstStyle/>
        <a:p>
          <a:endParaRPr lang="en-US"/>
        </a:p>
      </dgm:t>
    </dgm:pt>
    <dgm:pt modelId="{D48AAF68-BF9B-4AA2-AB15-95F24CE9A425}" type="pres">
      <dgm:prSet presAssocID="{0798A8B3-1C9C-4453-8C99-95607783A80B}" presName="level3hierChild" presStyleCnt="0"/>
      <dgm:spPr/>
    </dgm:pt>
    <dgm:pt modelId="{F203AE73-1420-485B-9138-B22E2BA1D21C}" type="pres">
      <dgm:prSet presAssocID="{DF108091-F6E5-4E1E-B3C0-7FB957D82E0F}" presName="conn2-1" presStyleLbl="parChTrans1D2" presStyleIdx="1" presStyleCnt="3"/>
      <dgm:spPr/>
      <dgm:t>
        <a:bodyPr/>
        <a:lstStyle/>
        <a:p>
          <a:endParaRPr lang="en-US"/>
        </a:p>
      </dgm:t>
    </dgm:pt>
    <dgm:pt modelId="{07D4B02C-9FB6-4536-BFA4-21A91F91CF26}" type="pres">
      <dgm:prSet presAssocID="{DF108091-F6E5-4E1E-B3C0-7FB957D82E0F}" presName="connTx" presStyleLbl="parChTrans1D2" presStyleIdx="1" presStyleCnt="3"/>
      <dgm:spPr/>
      <dgm:t>
        <a:bodyPr/>
        <a:lstStyle/>
        <a:p>
          <a:endParaRPr lang="en-US"/>
        </a:p>
      </dgm:t>
    </dgm:pt>
    <dgm:pt modelId="{5A5A924A-F48D-4041-8F5E-DB803DC7559D}" type="pres">
      <dgm:prSet presAssocID="{5F1D6974-A445-4919-9F60-F0946DA4245B}" presName="root2" presStyleCnt="0"/>
      <dgm:spPr/>
    </dgm:pt>
    <dgm:pt modelId="{122176A5-FEC6-4157-B8AA-818D3E615B17}" type="pres">
      <dgm:prSet presAssocID="{5F1D6974-A445-4919-9F60-F0946DA4245B}" presName="LevelTwoTextNode" presStyleLbl="node2" presStyleIdx="1" presStyleCnt="3">
        <dgm:presLayoutVars>
          <dgm:chPref val="3"/>
        </dgm:presLayoutVars>
      </dgm:prSet>
      <dgm:spPr/>
      <dgm:t>
        <a:bodyPr/>
        <a:lstStyle/>
        <a:p>
          <a:endParaRPr lang="en-US"/>
        </a:p>
      </dgm:t>
    </dgm:pt>
    <dgm:pt modelId="{64496E61-6DF0-4D98-86F7-D63750FD442A}" type="pres">
      <dgm:prSet presAssocID="{5F1D6974-A445-4919-9F60-F0946DA4245B}" presName="level3hierChild" presStyleCnt="0"/>
      <dgm:spPr/>
    </dgm:pt>
    <dgm:pt modelId="{C5226AB7-685A-4CAA-95BF-019371659265}" type="pres">
      <dgm:prSet presAssocID="{4EA00683-E8A9-42FB-A110-93749A792885}" presName="conn2-1" presStyleLbl="parChTrans1D3" presStyleIdx="1" presStyleCnt="2"/>
      <dgm:spPr/>
      <dgm:t>
        <a:bodyPr/>
        <a:lstStyle/>
        <a:p>
          <a:endParaRPr lang="en-US"/>
        </a:p>
      </dgm:t>
    </dgm:pt>
    <dgm:pt modelId="{79A482EB-D964-438A-82A2-47DEE8936D7E}" type="pres">
      <dgm:prSet presAssocID="{4EA00683-E8A9-42FB-A110-93749A792885}" presName="connTx" presStyleLbl="parChTrans1D3" presStyleIdx="1" presStyleCnt="2"/>
      <dgm:spPr/>
      <dgm:t>
        <a:bodyPr/>
        <a:lstStyle/>
        <a:p>
          <a:endParaRPr lang="en-US"/>
        </a:p>
      </dgm:t>
    </dgm:pt>
    <dgm:pt modelId="{E195CF4B-7C62-4D29-ADD7-8EB840B95714}" type="pres">
      <dgm:prSet presAssocID="{2C0DCDD5-D557-455F-A603-72BB2C5B4D8C}" presName="root2" presStyleCnt="0"/>
      <dgm:spPr/>
    </dgm:pt>
    <dgm:pt modelId="{453A52C0-3EDB-424F-81C7-87CAE078F408}" type="pres">
      <dgm:prSet presAssocID="{2C0DCDD5-D557-455F-A603-72BB2C5B4D8C}" presName="LevelTwoTextNode" presStyleLbl="node3" presStyleIdx="1" presStyleCnt="2">
        <dgm:presLayoutVars>
          <dgm:chPref val="3"/>
        </dgm:presLayoutVars>
      </dgm:prSet>
      <dgm:spPr/>
      <dgm:t>
        <a:bodyPr/>
        <a:lstStyle/>
        <a:p>
          <a:endParaRPr lang="en-US"/>
        </a:p>
      </dgm:t>
    </dgm:pt>
    <dgm:pt modelId="{77BC1F0C-FFB8-4548-888D-AA960B0A43C4}" type="pres">
      <dgm:prSet presAssocID="{2C0DCDD5-D557-455F-A603-72BB2C5B4D8C}" presName="level3hierChild" presStyleCnt="0"/>
      <dgm:spPr/>
    </dgm:pt>
    <dgm:pt modelId="{C2F1CD93-A9A7-4411-BF49-A578A4B4AE9E}" type="pres">
      <dgm:prSet presAssocID="{8027A4D1-8B59-4358-B958-5BCF8A5B9F1F}" presName="conn2-1" presStyleLbl="parChTrans1D2" presStyleIdx="2" presStyleCnt="3"/>
      <dgm:spPr/>
      <dgm:t>
        <a:bodyPr/>
        <a:lstStyle/>
        <a:p>
          <a:endParaRPr lang="en-US"/>
        </a:p>
      </dgm:t>
    </dgm:pt>
    <dgm:pt modelId="{17603861-7544-4BB1-80D3-73AA6310850A}" type="pres">
      <dgm:prSet presAssocID="{8027A4D1-8B59-4358-B958-5BCF8A5B9F1F}" presName="connTx" presStyleLbl="parChTrans1D2" presStyleIdx="2" presStyleCnt="3"/>
      <dgm:spPr/>
      <dgm:t>
        <a:bodyPr/>
        <a:lstStyle/>
        <a:p>
          <a:endParaRPr lang="en-US"/>
        </a:p>
      </dgm:t>
    </dgm:pt>
    <dgm:pt modelId="{8DD8DDB4-9A3D-44DF-9A6A-A5EA015CE81E}" type="pres">
      <dgm:prSet presAssocID="{0AADA271-81AB-4EE6-A00A-FB8AC490E8CD}" presName="root2" presStyleCnt="0"/>
      <dgm:spPr/>
    </dgm:pt>
    <dgm:pt modelId="{D91991EE-1BDF-45FE-8CD2-5207D85FD7C7}" type="pres">
      <dgm:prSet presAssocID="{0AADA271-81AB-4EE6-A00A-FB8AC490E8CD}" presName="LevelTwoTextNode" presStyleLbl="node2" presStyleIdx="2" presStyleCnt="3">
        <dgm:presLayoutVars>
          <dgm:chPref val="3"/>
        </dgm:presLayoutVars>
      </dgm:prSet>
      <dgm:spPr/>
      <dgm:t>
        <a:bodyPr/>
        <a:lstStyle/>
        <a:p>
          <a:endParaRPr lang="en-US"/>
        </a:p>
      </dgm:t>
    </dgm:pt>
    <dgm:pt modelId="{9DCD657F-4197-4CDB-A700-C71CA16351A5}" type="pres">
      <dgm:prSet presAssocID="{0AADA271-81AB-4EE6-A00A-FB8AC490E8CD}" presName="level3hierChild" presStyleCnt="0"/>
      <dgm:spPr/>
    </dgm:pt>
  </dgm:ptLst>
  <dgm:cxnLst>
    <dgm:cxn modelId="{9DCE8264-E392-40AF-A522-6B549FDB6E3C}" srcId="{BE771464-98E0-40F4-B397-2FA980A4333C}" destId="{400B25B4-8E59-42CB-BD99-595EF70EDC59}" srcOrd="0" destOrd="0" parTransId="{87549094-E80F-479E-827C-507802F8270F}" sibTransId="{5400D42B-C9E1-4843-BBD5-7138BF38A5F6}"/>
    <dgm:cxn modelId="{5107DF3E-C1A7-4CA2-9D0D-9C89F0E6AFD8}" type="presOf" srcId="{DF108091-F6E5-4E1E-B3C0-7FB957D82E0F}" destId="{07D4B02C-9FB6-4536-BFA4-21A91F91CF26}" srcOrd="1" destOrd="0" presId="urn:microsoft.com/office/officeart/2005/8/layout/hierarchy2"/>
    <dgm:cxn modelId="{7AE57475-44F8-4DCA-9A56-42E7A995A9C4}" type="presOf" srcId="{A9390549-D300-4556-96B3-2D7D3ED95545}" destId="{57365CAB-9CF5-4326-946F-8A8E691CD736}" srcOrd="1" destOrd="0" presId="urn:microsoft.com/office/officeart/2005/8/layout/hierarchy2"/>
    <dgm:cxn modelId="{1A0326EB-637B-4A47-A2DB-00ED1057900E}" srcId="{400B25B4-8E59-42CB-BD99-595EF70EDC59}" destId="{5F1D6974-A445-4919-9F60-F0946DA4245B}" srcOrd="1" destOrd="0" parTransId="{DF108091-F6E5-4E1E-B3C0-7FB957D82E0F}" sibTransId="{B3F156EA-AA37-454B-AC4D-21E2D31FDD01}"/>
    <dgm:cxn modelId="{22216AA1-340E-4E7A-B45F-1CEDC811F733}" type="presOf" srcId="{2C0DCDD5-D557-455F-A603-72BB2C5B4D8C}" destId="{453A52C0-3EDB-424F-81C7-87CAE078F408}" srcOrd="0" destOrd="0" presId="urn:microsoft.com/office/officeart/2005/8/layout/hierarchy2"/>
    <dgm:cxn modelId="{B86ADEFC-6AD6-4378-AB6B-D27194FAD64A}" srcId="{AF86C9F7-BD68-4784-82DA-1C0D225AAC23}" destId="{0798A8B3-1C9C-4453-8C99-95607783A80B}" srcOrd="0" destOrd="0" parTransId="{AAA27B5E-1051-4E58-8073-7A29E01A3029}" sibTransId="{4E74DD25-274C-4E1B-B8A5-E9AD7437B73F}"/>
    <dgm:cxn modelId="{A8521AAC-06E4-48BF-BC07-2537C111A035}" srcId="{5F1D6974-A445-4919-9F60-F0946DA4245B}" destId="{2C0DCDD5-D557-455F-A603-72BB2C5B4D8C}" srcOrd="0" destOrd="0" parTransId="{4EA00683-E8A9-42FB-A110-93749A792885}" sibTransId="{6AE0BD82-BE52-48F8-ADEF-162FA5EE9EBA}"/>
    <dgm:cxn modelId="{401B3B0D-659E-49A4-BE98-87C3185C6A7B}" type="presOf" srcId="{8027A4D1-8B59-4358-B958-5BCF8A5B9F1F}" destId="{C2F1CD93-A9A7-4411-BF49-A578A4B4AE9E}" srcOrd="0" destOrd="0" presId="urn:microsoft.com/office/officeart/2005/8/layout/hierarchy2"/>
    <dgm:cxn modelId="{525373EC-479D-4FD1-8D83-A761E49E7B90}" srcId="{400B25B4-8E59-42CB-BD99-595EF70EDC59}" destId="{AF86C9F7-BD68-4784-82DA-1C0D225AAC23}" srcOrd="0" destOrd="0" parTransId="{A9390549-D300-4556-96B3-2D7D3ED95545}" sibTransId="{29EBF54F-C768-4B56-9036-A904A0E0A064}"/>
    <dgm:cxn modelId="{D892CA4E-CBB9-450F-AE8C-7BBA3D122782}" type="presOf" srcId="{0798A8B3-1C9C-4453-8C99-95607783A80B}" destId="{94C10439-8441-445C-A770-E6CB79CF3CC8}" srcOrd="0" destOrd="0" presId="urn:microsoft.com/office/officeart/2005/8/layout/hierarchy2"/>
    <dgm:cxn modelId="{0ABB8E39-2A21-448C-AF7A-29376D4D34CE}" type="presOf" srcId="{DF108091-F6E5-4E1E-B3C0-7FB957D82E0F}" destId="{F203AE73-1420-485B-9138-B22E2BA1D21C}" srcOrd="0" destOrd="0" presId="urn:microsoft.com/office/officeart/2005/8/layout/hierarchy2"/>
    <dgm:cxn modelId="{F1B2C5CA-015A-4B19-94C0-7A1D050457CD}" type="presOf" srcId="{BE771464-98E0-40F4-B397-2FA980A4333C}" destId="{2C1E5C77-8257-428B-98CA-AC501298C6F6}" srcOrd="0" destOrd="0" presId="urn:microsoft.com/office/officeart/2005/8/layout/hierarchy2"/>
    <dgm:cxn modelId="{74CF2483-142F-4CA9-95AC-2C7D548A007C}" type="presOf" srcId="{4EA00683-E8A9-42FB-A110-93749A792885}" destId="{C5226AB7-685A-4CAA-95BF-019371659265}" srcOrd="0" destOrd="0" presId="urn:microsoft.com/office/officeart/2005/8/layout/hierarchy2"/>
    <dgm:cxn modelId="{EBC5031E-717C-4CEA-BAB1-7500279E4D13}" srcId="{400B25B4-8E59-42CB-BD99-595EF70EDC59}" destId="{0AADA271-81AB-4EE6-A00A-FB8AC490E8CD}" srcOrd="2" destOrd="0" parTransId="{8027A4D1-8B59-4358-B958-5BCF8A5B9F1F}" sibTransId="{8596C22C-F111-4E54-A061-97F803324806}"/>
    <dgm:cxn modelId="{867BA806-8BC6-43D4-94F3-B6B1FA4EC999}" type="presOf" srcId="{AF86C9F7-BD68-4784-82DA-1C0D225AAC23}" destId="{E79E580D-FC53-4609-8128-8586CB67317B}" srcOrd="0" destOrd="0" presId="urn:microsoft.com/office/officeart/2005/8/layout/hierarchy2"/>
    <dgm:cxn modelId="{A6A4B9B9-BC9E-465D-9ADB-8A57E387330D}" type="presOf" srcId="{400B25B4-8E59-42CB-BD99-595EF70EDC59}" destId="{7AB31E3A-3D7A-44AC-9744-5DD4D6391B0B}" srcOrd="0" destOrd="0" presId="urn:microsoft.com/office/officeart/2005/8/layout/hierarchy2"/>
    <dgm:cxn modelId="{B48C45BD-FABA-4EF1-B1AD-29A6CC6D91F1}" type="presOf" srcId="{4EA00683-E8A9-42FB-A110-93749A792885}" destId="{79A482EB-D964-438A-82A2-47DEE8936D7E}" srcOrd="1" destOrd="0" presId="urn:microsoft.com/office/officeart/2005/8/layout/hierarchy2"/>
    <dgm:cxn modelId="{541566B0-54E6-414F-9CAB-3ED439D89524}" type="presOf" srcId="{AAA27B5E-1051-4E58-8073-7A29E01A3029}" destId="{AE3E8154-519E-4EB6-A907-BDFEAE880921}" srcOrd="0" destOrd="0" presId="urn:microsoft.com/office/officeart/2005/8/layout/hierarchy2"/>
    <dgm:cxn modelId="{D75F63A1-A6E5-4A20-9B56-1D34F3E83A23}" type="presOf" srcId="{0AADA271-81AB-4EE6-A00A-FB8AC490E8CD}" destId="{D91991EE-1BDF-45FE-8CD2-5207D85FD7C7}" srcOrd="0" destOrd="0" presId="urn:microsoft.com/office/officeart/2005/8/layout/hierarchy2"/>
    <dgm:cxn modelId="{EECBCB31-EB1D-46A3-919D-1F0120665945}" type="presOf" srcId="{A9390549-D300-4556-96B3-2D7D3ED95545}" destId="{D308A9C8-3981-4493-A666-77CCD89643C8}" srcOrd="0" destOrd="0" presId="urn:microsoft.com/office/officeart/2005/8/layout/hierarchy2"/>
    <dgm:cxn modelId="{CDD3915E-C230-4CB0-9772-CAEA21B32833}" type="presOf" srcId="{8027A4D1-8B59-4358-B958-5BCF8A5B9F1F}" destId="{17603861-7544-4BB1-80D3-73AA6310850A}" srcOrd="1" destOrd="0" presId="urn:microsoft.com/office/officeart/2005/8/layout/hierarchy2"/>
    <dgm:cxn modelId="{008A79FF-C0B0-44E3-A524-346A856AB55B}" type="presOf" srcId="{AAA27B5E-1051-4E58-8073-7A29E01A3029}" destId="{00855996-171A-4647-BA6A-4FDBD0E4A105}" srcOrd="1" destOrd="0" presId="urn:microsoft.com/office/officeart/2005/8/layout/hierarchy2"/>
    <dgm:cxn modelId="{B8C4AD6A-84F0-4C05-9E13-DF33B897C688}" type="presOf" srcId="{5F1D6974-A445-4919-9F60-F0946DA4245B}" destId="{122176A5-FEC6-4157-B8AA-818D3E615B17}" srcOrd="0" destOrd="0" presId="urn:microsoft.com/office/officeart/2005/8/layout/hierarchy2"/>
    <dgm:cxn modelId="{E37E1F5D-A30D-44C7-A356-F8E5D51B6180}" type="presParOf" srcId="{2C1E5C77-8257-428B-98CA-AC501298C6F6}" destId="{731AA75B-24E3-4747-9724-B8C9530729F9}" srcOrd="0" destOrd="0" presId="urn:microsoft.com/office/officeart/2005/8/layout/hierarchy2"/>
    <dgm:cxn modelId="{3C1E1E9C-3E67-4052-890C-FC6E3ABB59F0}" type="presParOf" srcId="{731AA75B-24E3-4747-9724-B8C9530729F9}" destId="{7AB31E3A-3D7A-44AC-9744-5DD4D6391B0B}" srcOrd="0" destOrd="0" presId="urn:microsoft.com/office/officeart/2005/8/layout/hierarchy2"/>
    <dgm:cxn modelId="{2FCFBD4C-543E-43EC-A124-F540B1835728}" type="presParOf" srcId="{731AA75B-24E3-4747-9724-B8C9530729F9}" destId="{63E00DD0-8D2A-49D2-8F9B-8FBA124FEF73}" srcOrd="1" destOrd="0" presId="urn:microsoft.com/office/officeart/2005/8/layout/hierarchy2"/>
    <dgm:cxn modelId="{D7D13A1E-53A0-4D20-BE6B-0102800074D2}" type="presParOf" srcId="{63E00DD0-8D2A-49D2-8F9B-8FBA124FEF73}" destId="{D308A9C8-3981-4493-A666-77CCD89643C8}" srcOrd="0" destOrd="0" presId="urn:microsoft.com/office/officeart/2005/8/layout/hierarchy2"/>
    <dgm:cxn modelId="{AC1F904F-E4F2-44FB-996D-B11722963927}" type="presParOf" srcId="{D308A9C8-3981-4493-A666-77CCD89643C8}" destId="{57365CAB-9CF5-4326-946F-8A8E691CD736}" srcOrd="0" destOrd="0" presId="urn:microsoft.com/office/officeart/2005/8/layout/hierarchy2"/>
    <dgm:cxn modelId="{802C8CC7-5984-40F3-99E6-360E3C849EB8}" type="presParOf" srcId="{63E00DD0-8D2A-49D2-8F9B-8FBA124FEF73}" destId="{60AE3A9E-A93B-4DDE-8514-34332356B75D}" srcOrd="1" destOrd="0" presId="urn:microsoft.com/office/officeart/2005/8/layout/hierarchy2"/>
    <dgm:cxn modelId="{3FF10C40-4067-4E52-8526-BF11A35EF1C7}" type="presParOf" srcId="{60AE3A9E-A93B-4DDE-8514-34332356B75D}" destId="{E79E580D-FC53-4609-8128-8586CB67317B}" srcOrd="0" destOrd="0" presId="urn:microsoft.com/office/officeart/2005/8/layout/hierarchy2"/>
    <dgm:cxn modelId="{407E96D6-9319-4446-A6DF-A6E4AEFBF6D0}" type="presParOf" srcId="{60AE3A9E-A93B-4DDE-8514-34332356B75D}" destId="{12C9F5CC-AD5F-4500-8C75-6905453C4EA1}" srcOrd="1" destOrd="0" presId="urn:microsoft.com/office/officeart/2005/8/layout/hierarchy2"/>
    <dgm:cxn modelId="{4AC581A6-0DD6-4859-9A86-E9E106D94FC3}" type="presParOf" srcId="{12C9F5CC-AD5F-4500-8C75-6905453C4EA1}" destId="{AE3E8154-519E-4EB6-A907-BDFEAE880921}" srcOrd="0" destOrd="0" presId="urn:microsoft.com/office/officeart/2005/8/layout/hierarchy2"/>
    <dgm:cxn modelId="{9735A6FB-29CC-4CBC-9620-342045E2AF3F}" type="presParOf" srcId="{AE3E8154-519E-4EB6-A907-BDFEAE880921}" destId="{00855996-171A-4647-BA6A-4FDBD0E4A105}" srcOrd="0" destOrd="0" presId="urn:microsoft.com/office/officeart/2005/8/layout/hierarchy2"/>
    <dgm:cxn modelId="{F6511443-174B-4BBC-92BD-0AAA262926F9}" type="presParOf" srcId="{12C9F5CC-AD5F-4500-8C75-6905453C4EA1}" destId="{F7668863-4BBC-468F-B7C7-7553FB34AC5B}" srcOrd="1" destOrd="0" presId="urn:microsoft.com/office/officeart/2005/8/layout/hierarchy2"/>
    <dgm:cxn modelId="{B0D84BFB-FF6F-484C-BE46-B0FF57CC917C}" type="presParOf" srcId="{F7668863-4BBC-468F-B7C7-7553FB34AC5B}" destId="{94C10439-8441-445C-A770-E6CB79CF3CC8}" srcOrd="0" destOrd="0" presId="urn:microsoft.com/office/officeart/2005/8/layout/hierarchy2"/>
    <dgm:cxn modelId="{F63182EC-1C60-436A-A6E2-4D75ADDF5312}" type="presParOf" srcId="{F7668863-4BBC-468F-B7C7-7553FB34AC5B}" destId="{D48AAF68-BF9B-4AA2-AB15-95F24CE9A425}" srcOrd="1" destOrd="0" presId="urn:microsoft.com/office/officeart/2005/8/layout/hierarchy2"/>
    <dgm:cxn modelId="{F14CB1EA-F2C5-4615-AEC4-48BDC1E5A295}" type="presParOf" srcId="{63E00DD0-8D2A-49D2-8F9B-8FBA124FEF73}" destId="{F203AE73-1420-485B-9138-B22E2BA1D21C}" srcOrd="2" destOrd="0" presId="urn:microsoft.com/office/officeart/2005/8/layout/hierarchy2"/>
    <dgm:cxn modelId="{130FB327-69A8-4220-BCD4-F18489379D8A}" type="presParOf" srcId="{F203AE73-1420-485B-9138-B22E2BA1D21C}" destId="{07D4B02C-9FB6-4536-BFA4-21A91F91CF26}" srcOrd="0" destOrd="0" presId="urn:microsoft.com/office/officeart/2005/8/layout/hierarchy2"/>
    <dgm:cxn modelId="{3D61A8C6-F999-41B4-A07E-FDA6B3B85509}" type="presParOf" srcId="{63E00DD0-8D2A-49D2-8F9B-8FBA124FEF73}" destId="{5A5A924A-F48D-4041-8F5E-DB803DC7559D}" srcOrd="3" destOrd="0" presId="urn:microsoft.com/office/officeart/2005/8/layout/hierarchy2"/>
    <dgm:cxn modelId="{088C0505-5474-41A8-AA26-75F9C9126679}" type="presParOf" srcId="{5A5A924A-F48D-4041-8F5E-DB803DC7559D}" destId="{122176A5-FEC6-4157-B8AA-818D3E615B17}" srcOrd="0" destOrd="0" presId="urn:microsoft.com/office/officeart/2005/8/layout/hierarchy2"/>
    <dgm:cxn modelId="{A08E6451-F2C0-43E2-9DBF-512D7E0F75CA}" type="presParOf" srcId="{5A5A924A-F48D-4041-8F5E-DB803DC7559D}" destId="{64496E61-6DF0-4D98-86F7-D63750FD442A}" srcOrd="1" destOrd="0" presId="urn:microsoft.com/office/officeart/2005/8/layout/hierarchy2"/>
    <dgm:cxn modelId="{300EEDE0-FACA-4419-90A0-32CEC11F7251}" type="presParOf" srcId="{64496E61-6DF0-4D98-86F7-D63750FD442A}" destId="{C5226AB7-685A-4CAA-95BF-019371659265}" srcOrd="0" destOrd="0" presId="urn:microsoft.com/office/officeart/2005/8/layout/hierarchy2"/>
    <dgm:cxn modelId="{E76DB6EE-1CCE-400A-887A-E1C54C213E1D}" type="presParOf" srcId="{C5226AB7-685A-4CAA-95BF-019371659265}" destId="{79A482EB-D964-438A-82A2-47DEE8936D7E}" srcOrd="0" destOrd="0" presId="urn:microsoft.com/office/officeart/2005/8/layout/hierarchy2"/>
    <dgm:cxn modelId="{3760D974-02B8-4E93-820F-4A87019D4D19}" type="presParOf" srcId="{64496E61-6DF0-4D98-86F7-D63750FD442A}" destId="{E195CF4B-7C62-4D29-ADD7-8EB840B95714}" srcOrd="1" destOrd="0" presId="urn:microsoft.com/office/officeart/2005/8/layout/hierarchy2"/>
    <dgm:cxn modelId="{4A0B74BB-2363-4BC9-9C05-DC34E52B8EFE}" type="presParOf" srcId="{E195CF4B-7C62-4D29-ADD7-8EB840B95714}" destId="{453A52C0-3EDB-424F-81C7-87CAE078F408}" srcOrd="0" destOrd="0" presId="urn:microsoft.com/office/officeart/2005/8/layout/hierarchy2"/>
    <dgm:cxn modelId="{A6825FA8-3088-4A13-AE3B-66ECA390C5FF}" type="presParOf" srcId="{E195CF4B-7C62-4D29-ADD7-8EB840B95714}" destId="{77BC1F0C-FFB8-4548-888D-AA960B0A43C4}" srcOrd="1" destOrd="0" presId="urn:microsoft.com/office/officeart/2005/8/layout/hierarchy2"/>
    <dgm:cxn modelId="{D4FBF920-DEBC-425C-81C6-A62B82CE5E3F}" type="presParOf" srcId="{63E00DD0-8D2A-49D2-8F9B-8FBA124FEF73}" destId="{C2F1CD93-A9A7-4411-BF49-A578A4B4AE9E}" srcOrd="4" destOrd="0" presId="urn:microsoft.com/office/officeart/2005/8/layout/hierarchy2"/>
    <dgm:cxn modelId="{7E473B2A-BA57-4920-8892-307779373470}" type="presParOf" srcId="{C2F1CD93-A9A7-4411-BF49-A578A4B4AE9E}" destId="{17603861-7544-4BB1-80D3-73AA6310850A}" srcOrd="0" destOrd="0" presId="urn:microsoft.com/office/officeart/2005/8/layout/hierarchy2"/>
    <dgm:cxn modelId="{9DCB9C3F-C642-4DB0-9FE2-C566588E4791}" type="presParOf" srcId="{63E00DD0-8D2A-49D2-8F9B-8FBA124FEF73}" destId="{8DD8DDB4-9A3D-44DF-9A6A-A5EA015CE81E}" srcOrd="5" destOrd="0" presId="urn:microsoft.com/office/officeart/2005/8/layout/hierarchy2"/>
    <dgm:cxn modelId="{D996E588-9502-43AD-B486-39976C700325}" type="presParOf" srcId="{8DD8DDB4-9A3D-44DF-9A6A-A5EA015CE81E}" destId="{D91991EE-1BDF-45FE-8CD2-5207D85FD7C7}" srcOrd="0" destOrd="0" presId="urn:microsoft.com/office/officeart/2005/8/layout/hierarchy2"/>
    <dgm:cxn modelId="{71613CCE-69EF-462F-846C-3A323288C28C}" type="presParOf" srcId="{8DD8DDB4-9A3D-44DF-9A6A-A5EA015CE81E}" destId="{9DCD657F-4197-4CDB-A700-C71CA16351A5}"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145" cy="464205"/>
          </a:xfrm>
          <a:prstGeom prst="rect">
            <a:avLst/>
          </a:prstGeom>
        </p:spPr>
        <p:txBody>
          <a:bodyPr vert="horz" lIns="93172" tIns="46586" rIns="93172" bIns="46586" rtlCol="0"/>
          <a:lstStyle>
            <a:lvl1pPr algn="l">
              <a:defRPr sz="1300"/>
            </a:lvl1pPr>
          </a:lstStyle>
          <a:p>
            <a:pPr>
              <a:defRPr/>
            </a:pPr>
            <a:endParaRPr lang="en-US" dirty="0"/>
          </a:p>
        </p:txBody>
      </p:sp>
      <p:sp>
        <p:nvSpPr>
          <p:cNvPr id="3" name="Date Placeholder 2"/>
          <p:cNvSpPr>
            <a:spLocks noGrp="1"/>
          </p:cNvSpPr>
          <p:nvPr>
            <p:ph type="dt" sz="quarter" idx="1"/>
          </p:nvPr>
        </p:nvSpPr>
        <p:spPr>
          <a:xfrm>
            <a:off x="3970734" y="1"/>
            <a:ext cx="3038145" cy="464205"/>
          </a:xfrm>
          <a:prstGeom prst="rect">
            <a:avLst/>
          </a:prstGeom>
        </p:spPr>
        <p:txBody>
          <a:bodyPr vert="horz" lIns="93172" tIns="46586" rIns="93172" bIns="46586" rtlCol="0"/>
          <a:lstStyle>
            <a:lvl1pPr algn="r">
              <a:defRPr sz="1300"/>
            </a:lvl1pPr>
          </a:lstStyle>
          <a:p>
            <a:pPr>
              <a:defRPr/>
            </a:pPr>
            <a:fld id="{4EB85C89-E114-4B12-8FBA-0424D18D5065}" type="datetimeFigureOut">
              <a:rPr lang="en-US"/>
              <a:pPr>
                <a:defRPr/>
              </a:pPr>
              <a:t>11/17/2014</a:t>
            </a:fld>
            <a:endParaRPr lang="en-US" dirty="0"/>
          </a:p>
        </p:txBody>
      </p:sp>
      <p:sp>
        <p:nvSpPr>
          <p:cNvPr id="4" name="Footer Placeholder 3"/>
          <p:cNvSpPr>
            <a:spLocks noGrp="1"/>
          </p:cNvSpPr>
          <p:nvPr>
            <p:ph type="ftr" sz="quarter" idx="2"/>
          </p:nvPr>
        </p:nvSpPr>
        <p:spPr>
          <a:xfrm>
            <a:off x="0" y="8830659"/>
            <a:ext cx="3038145" cy="464205"/>
          </a:xfrm>
          <a:prstGeom prst="rect">
            <a:avLst/>
          </a:prstGeom>
        </p:spPr>
        <p:txBody>
          <a:bodyPr vert="horz" lIns="93172" tIns="46586" rIns="93172" bIns="46586" rtlCol="0" anchor="b"/>
          <a:lstStyle>
            <a:lvl1pPr algn="l">
              <a:defRPr sz="1300"/>
            </a:lvl1pPr>
          </a:lstStyle>
          <a:p>
            <a:pPr>
              <a:defRPr/>
            </a:pPr>
            <a:endParaRPr lang="en-US" dirty="0"/>
          </a:p>
        </p:txBody>
      </p:sp>
      <p:sp>
        <p:nvSpPr>
          <p:cNvPr id="5" name="Slide Number Placeholder 4"/>
          <p:cNvSpPr>
            <a:spLocks noGrp="1"/>
          </p:cNvSpPr>
          <p:nvPr>
            <p:ph type="sldNum" sz="quarter" idx="3"/>
          </p:nvPr>
        </p:nvSpPr>
        <p:spPr>
          <a:xfrm>
            <a:off x="3970734" y="8830659"/>
            <a:ext cx="3038145" cy="464205"/>
          </a:xfrm>
          <a:prstGeom prst="rect">
            <a:avLst/>
          </a:prstGeom>
        </p:spPr>
        <p:txBody>
          <a:bodyPr vert="horz" lIns="93172" tIns="46586" rIns="93172" bIns="46586" rtlCol="0" anchor="b"/>
          <a:lstStyle>
            <a:lvl1pPr algn="r">
              <a:defRPr sz="1300"/>
            </a:lvl1pPr>
          </a:lstStyle>
          <a:p>
            <a:pPr>
              <a:defRPr/>
            </a:pPr>
            <a:fld id="{6722686A-0E1D-4154-996B-3832ADE71B6A}" type="slidenum">
              <a:rPr lang="en-US"/>
              <a:pPr>
                <a:defRPr/>
              </a:pPr>
              <a:t>‹#›</a:t>
            </a:fld>
            <a:endParaRPr lang="en-US" dirty="0"/>
          </a:p>
        </p:txBody>
      </p:sp>
    </p:spTree>
    <p:extLst>
      <p:ext uri="{BB962C8B-B14F-4D97-AF65-F5344CB8AC3E}">
        <p14:creationId xmlns:p14="http://schemas.microsoft.com/office/powerpoint/2010/main" val="19346857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145" cy="464205"/>
          </a:xfrm>
          <a:prstGeom prst="rect">
            <a:avLst/>
          </a:prstGeom>
        </p:spPr>
        <p:txBody>
          <a:bodyPr vert="horz" lIns="93172" tIns="46586" rIns="93172" bIns="46586" rtlCol="0"/>
          <a:lstStyle>
            <a:lvl1pPr algn="l">
              <a:defRPr sz="1300"/>
            </a:lvl1pPr>
          </a:lstStyle>
          <a:p>
            <a:pPr>
              <a:defRPr/>
            </a:pPr>
            <a:endParaRPr lang="en-US" dirty="0"/>
          </a:p>
        </p:txBody>
      </p:sp>
      <p:sp>
        <p:nvSpPr>
          <p:cNvPr id="3" name="Date Placeholder 2"/>
          <p:cNvSpPr>
            <a:spLocks noGrp="1"/>
          </p:cNvSpPr>
          <p:nvPr>
            <p:ph type="dt" idx="1"/>
          </p:nvPr>
        </p:nvSpPr>
        <p:spPr>
          <a:xfrm>
            <a:off x="3970734" y="1"/>
            <a:ext cx="3038145" cy="464205"/>
          </a:xfrm>
          <a:prstGeom prst="rect">
            <a:avLst/>
          </a:prstGeom>
        </p:spPr>
        <p:txBody>
          <a:bodyPr vert="horz" lIns="93172" tIns="46586" rIns="93172" bIns="46586" rtlCol="0"/>
          <a:lstStyle>
            <a:lvl1pPr algn="r">
              <a:defRPr sz="1300"/>
            </a:lvl1pPr>
          </a:lstStyle>
          <a:p>
            <a:pPr>
              <a:defRPr/>
            </a:pPr>
            <a:fld id="{A2853C90-220B-43FA-A75F-F8DD6A70AC50}" type="datetimeFigureOut">
              <a:rPr lang="en-US"/>
              <a:pPr>
                <a:defRPr/>
              </a:pPr>
              <a:t>11/17/2014</a:t>
            </a:fld>
            <a:endParaRPr lang="en-US" dirty="0"/>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2" tIns="46586" rIns="93172" bIns="46586" rtlCol="0" anchor="ctr"/>
          <a:lstStyle/>
          <a:p>
            <a:pPr lvl="0"/>
            <a:endParaRPr lang="en-US" noProof="0" dirty="0" smtClean="0"/>
          </a:p>
        </p:txBody>
      </p:sp>
      <p:sp>
        <p:nvSpPr>
          <p:cNvPr id="5" name="Notes Placeholder 4"/>
          <p:cNvSpPr>
            <a:spLocks noGrp="1"/>
          </p:cNvSpPr>
          <p:nvPr>
            <p:ph type="body" sz="quarter" idx="3"/>
          </p:nvPr>
        </p:nvSpPr>
        <p:spPr>
          <a:xfrm>
            <a:off x="701345" y="4416099"/>
            <a:ext cx="5607711" cy="4182457"/>
          </a:xfrm>
          <a:prstGeom prst="rect">
            <a:avLst/>
          </a:prstGeom>
        </p:spPr>
        <p:txBody>
          <a:bodyPr vert="horz" lIns="93172" tIns="46586" rIns="93172" bIns="46586"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30659"/>
            <a:ext cx="3038145" cy="464205"/>
          </a:xfrm>
          <a:prstGeom prst="rect">
            <a:avLst/>
          </a:prstGeom>
        </p:spPr>
        <p:txBody>
          <a:bodyPr vert="horz" lIns="93172" tIns="46586" rIns="93172" bIns="46586" rtlCol="0" anchor="b"/>
          <a:lstStyle>
            <a:lvl1pPr algn="l">
              <a:defRPr sz="1300"/>
            </a:lvl1pPr>
          </a:lstStyle>
          <a:p>
            <a:pPr>
              <a:defRPr/>
            </a:pPr>
            <a:endParaRPr lang="en-US" dirty="0"/>
          </a:p>
        </p:txBody>
      </p:sp>
      <p:sp>
        <p:nvSpPr>
          <p:cNvPr id="7" name="Slide Number Placeholder 6"/>
          <p:cNvSpPr>
            <a:spLocks noGrp="1"/>
          </p:cNvSpPr>
          <p:nvPr>
            <p:ph type="sldNum" sz="quarter" idx="5"/>
          </p:nvPr>
        </p:nvSpPr>
        <p:spPr>
          <a:xfrm>
            <a:off x="3970734" y="8830659"/>
            <a:ext cx="3038145" cy="464205"/>
          </a:xfrm>
          <a:prstGeom prst="rect">
            <a:avLst/>
          </a:prstGeom>
        </p:spPr>
        <p:txBody>
          <a:bodyPr vert="horz" lIns="93172" tIns="46586" rIns="93172" bIns="46586" rtlCol="0" anchor="b"/>
          <a:lstStyle>
            <a:lvl1pPr algn="r">
              <a:defRPr sz="1300"/>
            </a:lvl1pPr>
          </a:lstStyle>
          <a:p>
            <a:pPr>
              <a:defRPr/>
            </a:pPr>
            <a:fld id="{FB8907E5-ED9B-4399-8C96-F8E6E9FB5B0D}" type="slidenum">
              <a:rPr lang="en-US"/>
              <a:pPr>
                <a:defRPr/>
              </a:pPr>
              <a:t>‹#›</a:t>
            </a:fld>
            <a:endParaRPr lang="en-US" dirty="0"/>
          </a:p>
        </p:txBody>
      </p:sp>
    </p:spTree>
    <p:extLst>
      <p:ext uri="{BB962C8B-B14F-4D97-AF65-F5344CB8AC3E}">
        <p14:creationId xmlns:p14="http://schemas.microsoft.com/office/powerpoint/2010/main" val="25922633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B8907E5-ED9B-4399-8C96-F8E6E9FB5B0D}" type="slidenum">
              <a:rPr lang="en-US" smtClean="0"/>
              <a:pPr>
                <a:defRPr/>
              </a:pPr>
              <a:t>2</a:t>
            </a:fld>
            <a:endParaRPr lang="en-US" dirty="0"/>
          </a:p>
        </p:txBody>
      </p:sp>
    </p:spTree>
    <p:extLst>
      <p:ext uri="{BB962C8B-B14F-4D97-AF65-F5344CB8AC3E}">
        <p14:creationId xmlns:p14="http://schemas.microsoft.com/office/powerpoint/2010/main" val="336300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B8907E5-ED9B-4399-8C96-F8E6E9FB5B0D}" type="slidenum">
              <a:rPr lang="en-US" smtClean="0"/>
              <a:pPr>
                <a:defRPr/>
              </a:pPr>
              <a:t>3</a:t>
            </a:fld>
            <a:endParaRPr lang="en-US" dirty="0"/>
          </a:p>
        </p:txBody>
      </p:sp>
    </p:spTree>
    <p:extLst>
      <p:ext uri="{BB962C8B-B14F-4D97-AF65-F5344CB8AC3E}">
        <p14:creationId xmlns:p14="http://schemas.microsoft.com/office/powerpoint/2010/main" val="336300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B8907E5-ED9B-4399-8C96-F8E6E9FB5B0D}" type="slidenum">
              <a:rPr lang="en-US" smtClean="0"/>
              <a:pPr>
                <a:defRPr/>
              </a:pPr>
              <a:t>4</a:t>
            </a:fld>
            <a:endParaRPr lang="en-US" dirty="0"/>
          </a:p>
        </p:txBody>
      </p:sp>
    </p:spTree>
    <p:extLst>
      <p:ext uri="{BB962C8B-B14F-4D97-AF65-F5344CB8AC3E}">
        <p14:creationId xmlns:p14="http://schemas.microsoft.com/office/powerpoint/2010/main" val="336300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Two websites:</a:t>
            </a:r>
            <a:r>
              <a:rPr lang="en-US" baseline="0" dirty="0" smtClean="0"/>
              <a:t> Online Learning website (first link) &amp; </a:t>
            </a:r>
            <a:r>
              <a:rPr lang="en-US" baseline="0" dirty="0" err="1" smtClean="0"/>
              <a:t>Moodlerooms</a:t>
            </a:r>
            <a:r>
              <a:rPr lang="en-US" baseline="0" dirty="0" smtClean="0"/>
              <a:t> (second link)</a:t>
            </a:r>
            <a:endParaRPr lang="en-US" dirty="0"/>
          </a:p>
        </p:txBody>
      </p:sp>
      <p:sp>
        <p:nvSpPr>
          <p:cNvPr id="4" name="Slide Number Placeholder 3"/>
          <p:cNvSpPr>
            <a:spLocks noGrp="1"/>
          </p:cNvSpPr>
          <p:nvPr>
            <p:ph type="sldNum" sz="quarter" idx="10"/>
          </p:nvPr>
        </p:nvSpPr>
        <p:spPr/>
        <p:txBody>
          <a:bodyPr/>
          <a:lstStyle/>
          <a:p>
            <a:pPr>
              <a:defRPr/>
            </a:pPr>
            <a:fld id="{FB8907E5-ED9B-4399-8C96-F8E6E9FB5B0D}" type="slidenum">
              <a:rPr lang="en-US" smtClean="0"/>
              <a:pPr>
                <a:defRPr/>
              </a:pPr>
              <a:t>8</a:t>
            </a:fld>
            <a:endParaRPr lang="en-US" dirty="0"/>
          </a:p>
        </p:txBody>
      </p:sp>
    </p:spTree>
    <p:extLst>
      <p:ext uri="{BB962C8B-B14F-4D97-AF65-F5344CB8AC3E}">
        <p14:creationId xmlns:p14="http://schemas.microsoft.com/office/powerpoint/2010/main" val="1169550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B8907E5-ED9B-4399-8C96-F8E6E9FB5B0D}" type="slidenum">
              <a:rPr lang="en-US" smtClean="0"/>
              <a:pPr>
                <a:defRPr/>
              </a:pPr>
              <a:t>10</a:t>
            </a:fld>
            <a:endParaRPr lang="en-US" dirty="0"/>
          </a:p>
        </p:txBody>
      </p:sp>
    </p:spTree>
    <p:extLst>
      <p:ext uri="{BB962C8B-B14F-4D97-AF65-F5344CB8AC3E}">
        <p14:creationId xmlns:p14="http://schemas.microsoft.com/office/powerpoint/2010/main" val="1624482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B8907E5-ED9B-4399-8C96-F8E6E9FB5B0D}" type="slidenum">
              <a:rPr lang="en-US" smtClean="0"/>
              <a:pPr>
                <a:defRPr/>
              </a:pPr>
              <a:t>11</a:t>
            </a:fld>
            <a:endParaRPr lang="en-US" dirty="0"/>
          </a:p>
        </p:txBody>
      </p:sp>
    </p:spTree>
    <p:extLst>
      <p:ext uri="{BB962C8B-B14F-4D97-AF65-F5344CB8AC3E}">
        <p14:creationId xmlns:p14="http://schemas.microsoft.com/office/powerpoint/2010/main" val="1624482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Point out the speed trap between Cherry Hill and Ford Rd.</a:t>
            </a:r>
            <a:r>
              <a:rPr lang="en-US" baseline="0" dirty="0" smtClean="0"/>
              <a:t>  HFCC and U of M Dearborn students get tickets daily.</a:t>
            </a:r>
            <a:endParaRPr lang="en-US" dirty="0" smtClean="0"/>
          </a:p>
        </p:txBody>
      </p:sp>
      <p:sp>
        <p:nvSpPr>
          <p:cNvPr id="4" name="Slide Number Placeholder 3"/>
          <p:cNvSpPr>
            <a:spLocks noGrp="1"/>
          </p:cNvSpPr>
          <p:nvPr>
            <p:ph type="sldNum" sz="quarter" idx="10"/>
          </p:nvPr>
        </p:nvSpPr>
        <p:spPr/>
        <p:txBody>
          <a:bodyPr/>
          <a:lstStyle/>
          <a:p>
            <a:pPr>
              <a:defRPr/>
            </a:pPr>
            <a:fld id="{FB8907E5-ED9B-4399-8C96-F8E6E9FB5B0D}" type="slidenum">
              <a:rPr lang="en-US" smtClean="0"/>
              <a:pPr>
                <a:defRPr/>
              </a:pPr>
              <a:t>12</a:t>
            </a:fld>
            <a:endParaRPr lang="en-US" dirty="0"/>
          </a:p>
        </p:txBody>
      </p:sp>
    </p:spTree>
    <p:extLst>
      <p:ext uri="{BB962C8B-B14F-4D97-AF65-F5344CB8AC3E}">
        <p14:creationId xmlns:p14="http://schemas.microsoft.com/office/powerpoint/2010/main" val="1624482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17DF5FF-7919-4F90-BAD3-88D9FF954601}" type="slidenum">
              <a:rPr lang="en-US" smtClean="0"/>
              <a:pPr/>
              <a:t>18</a:t>
            </a:fld>
            <a:endParaRPr lang="en-US" dirty="0" smtClean="0"/>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06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I’ve noticed that the best students seem to ask a LOT of questions!  They are polite and friendly, and they ARE persistent!  I THINK DOING WELL REQUIRES GETTING THE ANSWERS YOU NEED.</a:t>
            </a:r>
          </a:p>
          <a:p>
            <a:pPr eaLnBrk="1" hangingPunct="1">
              <a:spcBef>
                <a:spcPct val="0"/>
              </a:spcBef>
            </a:pPr>
            <a:r>
              <a:rPr lang="en-US" u="sng" dirty="0" smtClean="0"/>
              <a:t>In class</a:t>
            </a:r>
            <a:r>
              <a:rPr lang="en-US" dirty="0" smtClean="0"/>
              <a:t>, if YOU have a question, you can bet others do too! </a:t>
            </a:r>
          </a:p>
          <a:p>
            <a:pPr eaLnBrk="1" hangingPunct="1">
              <a:spcBef>
                <a:spcPct val="0"/>
              </a:spcBef>
            </a:pPr>
            <a:r>
              <a:rPr lang="en-US" u="sng" dirty="0" smtClean="0"/>
              <a:t>In my office</a:t>
            </a:r>
            <a:r>
              <a:rPr lang="en-US" dirty="0" smtClean="0"/>
              <a:t> I’m GRATEFUL for your questions.  SOME information I repeat  many times a day and SOMETIMES I leave out part of it, sometimes I say it too fast, sometimes I think you already know.    Thank you for asking US questions— we really WANT to be helpful!  TY FOR BEING PATIENT,TOO!</a:t>
            </a:r>
          </a:p>
          <a:p>
            <a:pPr eaLnBrk="1" hangingPunct="1">
              <a:spcBef>
                <a:spcPct val="0"/>
              </a:spcBef>
            </a:pPr>
            <a:endParaRPr lang="en-US" dirty="0" smtClean="0"/>
          </a:p>
          <a:p>
            <a:pPr eaLnBrk="1" hangingPunct="1">
              <a:spcBef>
                <a:spcPct val="0"/>
              </a:spcBef>
            </a:pPr>
            <a:r>
              <a:rPr lang="en-US" dirty="0" smtClean="0"/>
              <a:t>AND if you don’t know </a:t>
            </a:r>
            <a:r>
              <a:rPr lang="en-US" u="sng" dirty="0" smtClean="0"/>
              <a:t>WHERE</a:t>
            </a:r>
            <a:r>
              <a:rPr lang="en-US" dirty="0" smtClean="0"/>
              <a:t> to get an answer, </a:t>
            </a:r>
            <a:r>
              <a:rPr lang="en-US" b="1" dirty="0" smtClean="0"/>
              <a:t>ask us</a:t>
            </a:r>
            <a:r>
              <a:rPr lang="en-US" dirty="0" smtClean="0"/>
              <a:t>!   FOW doesn’t require appointments.  If we don’t KNOW the answer to your question, we can find the answer TOGETHER.   </a:t>
            </a:r>
          </a:p>
          <a:p>
            <a:pPr eaLnBrk="1" hangingPunct="1">
              <a:spcBef>
                <a:spcPct val="0"/>
              </a:spcBef>
            </a:pPr>
            <a:endParaRPr lang="en-US" dirty="0" smtClean="0"/>
          </a:p>
          <a:p>
            <a:pPr eaLnBrk="1" hangingPunct="1">
              <a:spcBef>
                <a:spcPct val="0"/>
              </a:spcBef>
            </a:pPr>
            <a:r>
              <a:rPr lang="en-US" dirty="0" smtClean="0"/>
              <a:t>I’m a BIG believer in the ‘BUDDY system’.   Buddies encourage each other; study together, remind each other of things to be done.   Find a BUDDY in your classes – someone to take notes if you are ill and someone for YOU to help, if necessary. </a:t>
            </a:r>
            <a:r>
              <a:rPr lang="en-US" u="sng" dirty="0" smtClean="0"/>
              <a:t>It works</a:t>
            </a:r>
            <a:r>
              <a:rPr lang="en-US" dirty="0" smtClean="0"/>
              <a:t>! </a:t>
            </a:r>
          </a:p>
          <a:p>
            <a:pPr eaLnBrk="1" hangingPunct="1">
              <a:spcBef>
                <a:spcPct val="0"/>
              </a:spcBef>
            </a:pPr>
            <a:r>
              <a:rPr lang="en-US" dirty="0" smtClean="0"/>
              <a:t>…And if you need a Buddy here,  let FOW be your </a:t>
            </a:r>
            <a:r>
              <a:rPr lang="en-US" u="sng" dirty="0" smtClean="0"/>
              <a:t>FIRST</a:t>
            </a:r>
            <a:r>
              <a:rPr lang="en-US" dirty="0" smtClean="0"/>
              <a:t> Buddy at HFCC.  </a:t>
            </a:r>
          </a:p>
          <a:p>
            <a:pPr eaLnBrk="1" hangingPunct="1">
              <a:spcBef>
                <a:spcPct val="0"/>
              </a:spcBef>
            </a:pPr>
            <a:endParaRPr lang="en-US" dirty="0" smtClean="0"/>
          </a:p>
        </p:txBody>
      </p:sp>
    </p:spTree>
    <p:extLst>
      <p:ext uri="{BB962C8B-B14F-4D97-AF65-F5344CB8AC3E}">
        <p14:creationId xmlns:p14="http://schemas.microsoft.com/office/powerpoint/2010/main" val="1409688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1F3C5CF-3E1B-44E4-8559-14DF4FCDEF6C}" type="slidenum">
              <a:rPr lang="en-US" smtClean="0"/>
              <a:pPr/>
              <a:t>23</a:t>
            </a:fld>
            <a:endParaRPr lang="en-US" dirty="0" smtClean="0"/>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37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Tree>
    <p:extLst>
      <p:ext uri="{BB962C8B-B14F-4D97-AF65-F5344CB8AC3E}">
        <p14:creationId xmlns:p14="http://schemas.microsoft.com/office/powerpoint/2010/main" val="3093684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BF64734-E55E-4EB3-B1A1-C3D57A3B2E7A}" type="slidenum">
              <a:rPr lang="en-US"/>
              <a:pPr>
                <a:defRPr/>
              </a:pPr>
              <a:t>‹#›</a:t>
            </a:fld>
            <a:endParaRPr lang="en-US" dirty="0"/>
          </a:p>
        </p:txBody>
      </p:sp>
    </p:spTree>
  </p:cSld>
  <p:clrMapOvr>
    <a:masterClrMapping/>
  </p:clrMapOvr>
  <p:transition spd="med" advClick="0" advTm="10000">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FA0F780-DAAE-49F0-81ED-2526FBB003D6}" type="slidenum">
              <a:rPr lang="en-US"/>
              <a:pPr>
                <a:defRPr/>
              </a:pPr>
              <a:t>‹#›</a:t>
            </a:fld>
            <a:endParaRPr lang="en-US" dirty="0"/>
          </a:p>
        </p:txBody>
      </p:sp>
    </p:spTree>
  </p:cSld>
  <p:clrMapOvr>
    <a:masterClrMapping/>
  </p:clrMapOvr>
  <p:transition spd="med" advClick="0" advTm="10000">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001B37C-919F-4E63-BA86-74E520211315}" type="slidenum">
              <a:rPr lang="en-US"/>
              <a:pPr>
                <a:defRPr/>
              </a:pPr>
              <a:t>‹#›</a:t>
            </a:fld>
            <a:endParaRPr lang="en-US" dirty="0"/>
          </a:p>
        </p:txBody>
      </p:sp>
    </p:spTree>
  </p:cSld>
  <p:clrMapOvr>
    <a:masterClrMapping/>
  </p:clrMapOvr>
  <p:transition spd="med" advClick="0" advTm="10000">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type="txAndObj">
  <p:cSld name="Title, Text, and Content">
    <p:spTree>
      <p:nvGrpSpPr>
        <p:cNvPr id="1" name=""/>
        <p:cNvGrpSpPr/>
        <p:nvPr/>
      </p:nvGrpSpPr>
      <p:grpSpPr>
        <a:xfrm>
          <a:off x="0" y="0"/>
          <a:ext cx="0" cy="0"/>
          <a:chOff x="0" y="0"/>
          <a:chExt cx="0" cy="0"/>
        </a:xfrm>
      </p:grpSpPr>
      <p:pic>
        <p:nvPicPr>
          <p:cNvPr id="5" name="Picture 6" descr="HFCC_logo_REV_300_trans.png"/>
          <p:cNvPicPr>
            <a:picLocks noChangeAspect="1"/>
          </p:cNvPicPr>
          <p:nvPr userDrawn="1"/>
        </p:nvPicPr>
        <p:blipFill>
          <a:blip r:embed="rId2" cstate="print"/>
          <a:srcRect/>
          <a:stretch>
            <a:fillRect/>
          </a:stretch>
        </p:blipFill>
        <p:spPr bwMode="auto">
          <a:xfrm>
            <a:off x="3429000" y="5715000"/>
            <a:ext cx="1828800" cy="914400"/>
          </a:xfrm>
          <a:prstGeom prst="rect">
            <a:avLst/>
          </a:prstGeom>
          <a:noFill/>
          <a:ln w="9525">
            <a:noFill/>
            <a:miter lim="800000"/>
            <a:headEnd/>
            <a:tailEnd/>
          </a:ln>
        </p:spPr>
      </p:pic>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77B89E8-4D6C-4DCD-80F7-2690B028C37F}" type="slidenum">
              <a:rPr lang="en-US"/>
              <a:pPr>
                <a:defRPr/>
              </a:pPr>
              <a:t>‹#›</a:t>
            </a:fld>
            <a:endParaRPr lang="en-US" dirty="0"/>
          </a:p>
        </p:txBody>
      </p:sp>
    </p:spTree>
  </p:cSld>
  <p:clrMapOvr>
    <a:masterClrMapping/>
  </p:clrMapOvr>
  <p:transition spd="med" advClick="0" advTm="10000">
    <p:comb/>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9D45CAF-D873-4BF7-83CF-D0EC14F80ACC}" type="slidenum">
              <a:rPr lang="en-US"/>
              <a:pPr>
                <a:defRPr/>
              </a:pPr>
              <a:t>‹#›</a:t>
            </a:fld>
            <a:endParaRPr lang="en-US" dirty="0"/>
          </a:p>
        </p:txBody>
      </p:sp>
    </p:spTree>
  </p:cSld>
  <p:clrMapOvr>
    <a:masterClrMapping/>
  </p:clrMapOvr>
  <p:transition spd="med" advClick="0" advTm="1000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60A2264-44C3-44D8-A8D3-AAE1EA67F1BB}" type="slidenum">
              <a:rPr lang="en-US"/>
              <a:pPr>
                <a:defRPr/>
              </a:pPr>
              <a:t>‹#›</a:t>
            </a:fld>
            <a:endParaRPr lang="en-US" dirty="0"/>
          </a:p>
        </p:txBody>
      </p:sp>
    </p:spTree>
  </p:cSld>
  <p:clrMapOvr>
    <a:masterClrMapping/>
  </p:clrMapOvr>
  <p:transition spd="med" advClick="0" advTm="1000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04ED0DBA-BF02-4798-8E99-3F2106DAFAF4}" type="slidenum">
              <a:rPr lang="en-US"/>
              <a:pPr>
                <a:defRPr/>
              </a:pPr>
              <a:t>‹#›</a:t>
            </a:fld>
            <a:endParaRPr lang="en-US" dirty="0"/>
          </a:p>
        </p:txBody>
      </p:sp>
    </p:spTree>
  </p:cSld>
  <p:clrMapOvr>
    <a:masterClrMapping/>
  </p:clrMapOvr>
  <p:transition spd="med" advClick="0" advTm="1000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F0BFD87E-3F2E-4D2A-8CDE-9DD564BAE2A7}" type="slidenum">
              <a:rPr lang="en-US"/>
              <a:pPr>
                <a:defRPr/>
              </a:pPr>
              <a:t>‹#›</a:t>
            </a:fld>
            <a:endParaRPr lang="en-US" dirty="0"/>
          </a:p>
        </p:txBody>
      </p:sp>
    </p:spTree>
  </p:cSld>
  <p:clrMapOvr>
    <a:masterClrMapping/>
  </p:clrMapOvr>
  <p:transition spd="med" advClick="0" advTm="10000">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B95539D1-14DB-4977-9675-77F24179D2BC}" type="slidenum">
              <a:rPr lang="en-US"/>
              <a:pPr>
                <a:defRPr/>
              </a:pPr>
              <a:t>‹#›</a:t>
            </a:fld>
            <a:endParaRPr lang="en-US" dirty="0"/>
          </a:p>
        </p:txBody>
      </p:sp>
    </p:spTree>
  </p:cSld>
  <p:clrMapOvr>
    <a:masterClrMapping/>
  </p:clrMapOvr>
  <p:transition spd="med" advClick="0" advTm="10000">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1B3BD7B3-0A3D-43AE-94D2-7B0B421EEEA8}" type="slidenum">
              <a:rPr lang="en-US"/>
              <a:pPr>
                <a:defRPr/>
              </a:pPr>
              <a:t>‹#›</a:t>
            </a:fld>
            <a:endParaRPr lang="en-US" dirty="0"/>
          </a:p>
        </p:txBody>
      </p:sp>
    </p:spTree>
  </p:cSld>
  <p:clrMapOvr>
    <a:masterClrMapping/>
  </p:clrMapOvr>
  <p:transition spd="med" advClick="0" advTm="10000">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D6F4D81-9B39-4860-BF75-A62D0EEA2869}" type="slidenum">
              <a:rPr lang="en-US"/>
              <a:pPr>
                <a:defRPr/>
              </a:pPr>
              <a:t>‹#›</a:t>
            </a:fld>
            <a:endParaRPr lang="en-US" dirty="0"/>
          </a:p>
        </p:txBody>
      </p:sp>
    </p:spTree>
  </p:cSld>
  <p:clrMapOvr>
    <a:masterClrMapping/>
  </p:clrMapOvr>
  <p:transition spd="med" advClick="0" advTm="10000">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300" b="1"/>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819AFE3-1AA3-4AC9-8F3D-4D8CC8283FBE}" type="slidenum">
              <a:rPr lang="en-US"/>
              <a:pPr>
                <a:defRPr/>
              </a:pPr>
              <a:t>‹#›</a:t>
            </a:fld>
            <a:endParaRPr lang="en-US" dirty="0"/>
          </a:p>
        </p:txBody>
      </p:sp>
      <p:pic>
        <p:nvPicPr>
          <p:cNvPr id="3" name="Picture 2"/>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962400" y="5816600"/>
            <a:ext cx="1143000" cy="904875"/>
          </a:xfrm>
          <a:prstGeom prst="rect">
            <a:avLst/>
          </a:prstGeom>
        </p:spPr>
      </p:pic>
    </p:spTree>
  </p:cSld>
  <p:clrMap bg1="dk2" tx1="lt1" bg2="dk1"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p:transition spd="med" advClick="0" advTm="10000">
    <p:comb/>
  </p:transition>
  <p:timing>
    <p:tnLst>
      <p:par>
        <p:cTn id="1" dur="indefinite" restart="never" nodeType="tmRoot"/>
      </p:par>
    </p:tnLst>
  </p:timing>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s://www.hfcc.edu/academic-advising"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hfcc.edu/counseling"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www.hfcc.edu/counseling"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www.hfcc.edu/al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hfcc.edu/so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careers.hfcc.edu/"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www.hfcc.edu/sa" TargetMode="Externa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athletics.hfcc.edu/" TargetMode="External"/><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mir3.com/hfcc/" TargetMode="Externa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hfcc.edu/inside-track"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hyperlink" Target="https://www.hfcc.edu/tuition-and-payment/ezpay" TargetMode="External"/><Relationship Id="rId7" Type="http://schemas.openxmlformats.org/officeDocument/2006/relationships/hyperlink" Target="https://www.hfcc.edu/academic-calendar/fall14-important" TargetMode="External"/><Relationship Id="rId2" Type="http://schemas.openxmlformats.org/officeDocument/2006/relationships/hyperlink" Target="https://www.hfcc.edu/tuition-and-payment/calculator" TargetMode="External"/><Relationship Id="rId1" Type="http://schemas.openxmlformats.org/officeDocument/2006/relationships/slideLayout" Target="../slideLayouts/slideLayout2.xml"/><Relationship Id="rId6" Type="http://schemas.openxmlformats.org/officeDocument/2006/relationships/hyperlink" Target="https://www.hfcc.edu/tuition-and-payment/cashiers/refunds" TargetMode="External"/><Relationship Id="rId5" Type="http://schemas.openxmlformats.org/officeDocument/2006/relationships/hyperlink" Target="https://my.hfcc.edu/WebAdvisor/WebAdvisor" TargetMode="External"/><Relationship Id="rId4" Type="http://schemas.openxmlformats.org/officeDocument/2006/relationships/hyperlink" Target="http://www.studentloans.gov/" TargetMode="External"/></Relationships>
</file>

<file path=ppt/slides/_rels/slide25.xml.rels><?xml version="1.0" encoding="UTF-8" standalone="yes"?>
<Relationships xmlns="http://schemas.openxmlformats.org/package/2006/relationships"><Relationship Id="rId2" Type="http://schemas.openxmlformats.org/officeDocument/2006/relationships/hyperlink" Target="https://www.hfcc.edu/student-services/welcome-center"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hyperlink" Target="https://www.hfcc.edu/student-services/welcome-center"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hyperlink" Target="https://www.hfcc.edu/student-services/welcome-center"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hyperlink" Target="http://learnlab.hfcc.edu/placement" TargetMode="Externa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y.hfcc.edu/"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hyperlink" Target="mailto:LLabTesting@hfcc.edu"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my.hfcc.edu/WebAdvisor/WebAdvisor" TargetMode="External"/><Relationship Id="rId1" Type="http://schemas.openxmlformats.org/officeDocument/2006/relationships/slideLayout" Target="../slideLayouts/slideLayout2.xml"/><Relationship Id="rId4" Type="http://schemas.openxmlformats.org/officeDocument/2006/relationships/hyperlink" Target="https://dvc.hfcc.net/passwords"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my.hfcc.edu/hawkmail"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hfcc.edu/online-learnin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henryfordcc.mrooms.net/my/"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5649686"/>
            <a:ext cx="6781800" cy="685800"/>
          </a:xfrm>
        </p:spPr>
        <p:txBody>
          <a:bodyPr>
            <a:normAutofit/>
          </a:bodyPr>
          <a:lstStyle/>
          <a:p>
            <a:r>
              <a:rPr lang="en-US" sz="2800" dirty="0" smtClean="0">
                <a:solidFill>
                  <a:schemeClr val="bg2"/>
                </a:solidFill>
              </a:rPr>
              <a:t>Welcome to New Student Orientation</a:t>
            </a:r>
            <a:endParaRPr lang="en-US" sz="2800" dirty="0">
              <a:solidFill>
                <a:schemeClr val="bg2"/>
              </a:solidFill>
            </a:endParaRPr>
          </a:p>
        </p:txBody>
      </p:sp>
      <p:pic>
        <p:nvPicPr>
          <p:cNvPr id="6" name="radail_transport.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0" y="0"/>
            <a:ext cx="9144000" cy="51435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180" y="5257800"/>
            <a:ext cx="1558638" cy="1469573"/>
          </a:xfrm>
          <a:prstGeom prst="rect">
            <a:avLst/>
          </a:prstGeom>
        </p:spPr>
      </p:pic>
    </p:spTree>
    <p:extLst>
      <p:ext uri="{BB962C8B-B14F-4D97-AF65-F5344CB8AC3E}">
        <p14:creationId xmlns:p14="http://schemas.microsoft.com/office/powerpoint/2010/main" val="3889571489"/>
      </p:ext>
    </p:extLst>
  </p:cSld>
  <p:clrMapOvr>
    <a:masterClrMapping/>
  </p:clrMapOvr>
  <p:transition spd="med" advClick="0" advTm="10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14974" fill="hold"/>
                                        <p:tgtEl>
                                          <p:spTgt spid="6"/>
                                        </p:tgtEl>
                                      </p:cBhvr>
                                    </p:cmd>
                                  </p:childTnLst>
                                </p:cTn>
                              </p:par>
                              <p:par>
                                <p:cTn id="12" presetID="42" presetClass="entr" presetSubtype="0" fill="hold" grpId="0" nodeType="with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6"/>
                </p:tgtEl>
              </p:cMediaNode>
            </p:vide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543800" y="152400"/>
            <a:ext cx="1371600" cy="2416046"/>
          </a:xfrm>
          <a:prstGeom prst="rect">
            <a:avLst/>
          </a:prstGeom>
        </p:spPr>
        <p:txBody>
          <a:bodyPr wrap="square">
            <a:spAutoFit/>
          </a:bodyPr>
          <a:lstStyle/>
          <a:p>
            <a:pPr marL="0" indent="0" algn="ctr" eaLnBrk="1" hangingPunct="1">
              <a:lnSpc>
                <a:spcPct val="80000"/>
              </a:lnSpc>
              <a:buNone/>
            </a:pPr>
            <a:r>
              <a:rPr lang="en-US" sz="2000" b="1" dirty="0" smtClean="0"/>
              <a:t>Parking: </a:t>
            </a:r>
          </a:p>
          <a:p>
            <a:pPr marL="0" indent="0" algn="ctr" eaLnBrk="1" hangingPunct="1">
              <a:lnSpc>
                <a:spcPct val="150000"/>
              </a:lnSpc>
              <a:spcBef>
                <a:spcPts val="0"/>
              </a:spcBef>
              <a:spcAft>
                <a:spcPts val="0"/>
              </a:spcAft>
              <a:buNone/>
            </a:pPr>
            <a:endParaRPr lang="en-US" dirty="0" smtClean="0"/>
          </a:p>
          <a:p>
            <a:pPr marL="0" indent="0" algn="ctr" eaLnBrk="1" hangingPunct="1">
              <a:lnSpc>
                <a:spcPct val="150000"/>
              </a:lnSpc>
              <a:spcBef>
                <a:spcPts val="0"/>
              </a:spcBef>
              <a:spcAft>
                <a:spcPts val="0"/>
              </a:spcAft>
              <a:buNone/>
            </a:pPr>
            <a:r>
              <a:rPr lang="en-US" dirty="0" smtClean="0"/>
              <a:t>2800 </a:t>
            </a:r>
          </a:p>
          <a:p>
            <a:pPr marL="0" indent="0" algn="ctr" eaLnBrk="1" hangingPunct="1">
              <a:lnSpc>
                <a:spcPct val="150000"/>
              </a:lnSpc>
              <a:spcBef>
                <a:spcPts val="0"/>
              </a:spcBef>
              <a:spcAft>
                <a:spcPts val="0"/>
              </a:spcAft>
              <a:buNone/>
            </a:pPr>
            <a:r>
              <a:rPr lang="en-US" dirty="0" smtClean="0"/>
              <a:t>FREE</a:t>
            </a:r>
          </a:p>
          <a:p>
            <a:pPr marL="0" indent="0" algn="ctr" eaLnBrk="1" hangingPunct="1">
              <a:lnSpc>
                <a:spcPct val="150000"/>
              </a:lnSpc>
              <a:spcBef>
                <a:spcPts val="0"/>
              </a:spcBef>
              <a:spcAft>
                <a:spcPts val="0"/>
              </a:spcAft>
              <a:buNone/>
            </a:pPr>
            <a:r>
              <a:rPr lang="en-US" dirty="0" smtClean="0"/>
              <a:t>Parking</a:t>
            </a:r>
          </a:p>
          <a:p>
            <a:pPr marL="0" indent="0" algn="ctr" eaLnBrk="1" hangingPunct="1">
              <a:lnSpc>
                <a:spcPct val="150000"/>
              </a:lnSpc>
              <a:spcBef>
                <a:spcPts val="0"/>
              </a:spcBef>
              <a:spcAft>
                <a:spcPts val="0"/>
              </a:spcAft>
              <a:buNone/>
            </a:pPr>
            <a:r>
              <a:rPr lang="en-US" dirty="0" smtClean="0"/>
              <a:t>spaces</a:t>
            </a:r>
            <a:endParaRPr lang="en-US" dirty="0"/>
          </a:p>
        </p:txBody>
      </p:sp>
      <p:sp>
        <p:nvSpPr>
          <p:cNvPr id="9" name="Rounded Rectangle 8"/>
          <p:cNvSpPr/>
          <p:nvPr/>
        </p:nvSpPr>
        <p:spPr>
          <a:xfrm>
            <a:off x="1066800" y="1970088"/>
            <a:ext cx="3124200" cy="1049592"/>
          </a:xfrm>
          <a:prstGeom prst="roundRect">
            <a:avLst/>
          </a:prstGeom>
          <a:solidFill>
            <a:srgbClr val="FFFF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618565" y="4095928"/>
            <a:ext cx="3124200" cy="1373264"/>
          </a:xfrm>
          <a:prstGeom prst="roundRect">
            <a:avLst/>
          </a:prstGeom>
          <a:solidFill>
            <a:srgbClr val="FFFF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3" cstate="print"/>
          <a:srcRect/>
          <a:stretch>
            <a:fillRect/>
          </a:stretch>
        </p:blipFill>
        <p:spPr bwMode="auto">
          <a:xfrm>
            <a:off x="152400" y="152400"/>
            <a:ext cx="7315200" cy="5562600"/>
          </a:xfrm>
          <a:prstGeom prst="rect">
            <a:avLst/>
          </a:prstGeom>
          <a:noFill/>
          <a:ln w="9525">
            <a:noFill/>
            <a:miter lim="800000"/>
            <a:headEnd/>
            <a:tailEnd/>
          </a:ln>
        </p:spPr>
      </p:pic>
      <p:cxnSp>
        <p:nvCxnSpPr>
          <p:cNvPr id="7" name="Straight Arrow Connector 6"/>
          <p:cNvCxnSpPr/>
          <p:nvPr/>
        </p:nvCxnSpPr>
        <p:spPr>
          <a:xfrm flipH="1">
            <a:off x="1143000" y="533400"/>
            <a:ext cx="304800" cy="609600"/>
          </a:xfrm>
          <a:prstGeom prst="straightConnector1">
            <a:avLst/>
          </a:prstGeom>
          <a:ln w="539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2294" name="TextBox 12"/>
          <p:cNvSpPr txBox="1">
            <a:spLocks noChangeArrowheads="1"/>
          </p:cNvSpPr>
          <p:nvPr/>
        </p:nvSpPr>
        <p:spPr bwMode="auto">
          <a:xfrm>
            <a:off x="990600" y="228600"/>
            <a:ext cx="1752600" cy="369888"/>
          </a:xfrm>
          <a:prstGeom prst="rect">
            <a:avLst/>
          </a:prstGeom>
          <a:noFill/>
          <a:ln w="9525">
            <a:noFill/>
            <a:miter lim="800000"/>
            <a:headEnd/>
            <a:tailEnd/>
          </a:ln>
        </p:spPr>
        <p:txBody>
          <a:bodyPr>
            <a:spAutoFit/>
          </a:bodyPr>
          <a:lstStyle/>
          <a:p>
            <a:r>
              <a:rPr lang="en-US" dirty="0">
                <a:solidFill>
                  <a:srgbClr val="FF0000"/>
                </a:solidFill>
              </a:rPr>
              <a:t>We are here!</a:t>
            </a:r>
          </a:p>
        </p:txBody>
      </p:sp>
      <p:sp>
        <p:nvSpPr>
          <p:cNvPr id="15" name="Rectangle 14"/>
          <p:cNvSpPr/>
          <p:nvPr/>
        </p:nvSpPr>
        <p:spPr>
          <a:xfrm>
            <a:off x="7620000" y="3200400"/>
            <a:ext cx="1371600" cy="2662267"/>
          </a:xfrm>
          <a:prstGeom prst="rect">
            <a:avLst/>
          </a:prstGeom>
        </p:spPr>
        <p:txBody>
          <a:bodyPr wrap="square">
            <a:spAutoFit/>
          </a:bodyPr>
          <a:lstStyle/>
          <a:p>
            <a:pPr marL="0" indent="0" algn="ctr" eaLnBrk="1" hangingPunct="1">
              <a:lnSpc>
                <a:spcPct val="80000"/>
              </a:lnSpc>
              <a:buNone/>
            </a:pPr>
            <a:r>
              <a:rPr lang="en-US" sz="2000" b="1" dirty="0" smtClean="0"/>
              <a:t>East Campus: </a:t>
            </a:r>
          </a:p>
          <a:p>
            <a:pPr marL="0" indent="0" algn="ctr" eaLnBrk="1" hangingPunct="1">
              <a:lnSpc>
                <a:spcPct val="150000"/>
              </a:lnSpc>
              <a:spcBef>
                <a:spcPts val="0"/>
              </a:spcBef>
              <a:spcAft>
                <a:spcPts val="0"/>
              </a:spcAft>
              <a:buNone/>
            </a:pPr>
            <a:endParaRPr lang="en-US" dirty="0" smtClean="0"/>
          </a:p>
          <a:p>
            <a:pPr marL="0" indent="0" algn="ctr" eaLnBrk="1" hangingPunct="1">
              <a:lnSpc>
                <a:spcPct val="150000"/>
              </a:lnSpc>
              <a:spcBef>
                <a:spcPts val="0"/>
              </a:spcBef>
              <a:spcAft>
                <a:spcPts val="0"/>
              </a:spcAft>
              <a:buNone/>
            </a:pPr>
            <a:r>
              <a:rPr lang="en-US" dirty="0" smtClean="0"/>
              <a:t>MTEC</a:t>
            </a:r>
          </a:p>
          <a:p>
            <a:pPr marL="0" indent="0" algn="ctr" eaLnBrk="1" hangingPunct="1">
              <a:lnSpc>
                <a:spcPct val="150000"/>
              </a:lnSpc>
              <a:spcBef>
                <a:spcPts val="0"/>
              </a:spcBef>
              <a:spcAft>
                <a:spcPts val="0"/>
              </a:spcAft>
              <a:buNone/>
            </a:pPr>
            <a:r>
              <a:rPr lang="en-US" dirty="0" smtClean="0"/>
              <a:t>and Nursing Buildings</a:t>
            </a:r>
            <a:endParaRPr lang="en-US" dirty="0"/>
          </a:p>
        </p:txBody>
      </p:sp>
      <p:cxnSp>
        <p:nvCxnSpPr>
          <p:cNvPr id="16" name="Straight Arrow Connector 15"/>
          <p:cNvCxnSpPr/>
          <p:nvPr/>
        </p:nvCxnSpPr>
        <p:spPr>
          <a:xfrm flipH="1" flipV="1">
            <a:off x="7543800" y="3810000"/>
            <a:ext cx="609600" cy="228600"/>
          </a:xfrm>
          <a:prstGeom prst="straightConnector1">
            <a:avLst/>
          </a:prstGeom>
          <a:ln w="53975">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005918" y="990600"/>
            <a:ext cx="2057400" cy="4524315"/>
          </a:xfrm>
          <a:prstGeom prst="rect">
            <a:avLst/>
          </a:prstGeom>
        </p:spPr>
        <p:txBody>
          <a:bodyPr wrap="square">
            <a:spAutoFit/>
          </a:bodyPr>
          <a:lstStyle/>
          <a:p>
            <a:pPr marL="0" indent="0" algn="ctr" eaLnBrk="1" hangingPunct="1">
              <a:lnSpc>
                <a:spcPct val="80000"/>
              </a:lnSpc>
              <a:buNone/>
            </a:pPr>
            <a:r>
              <a:rPr lang="en-US" b="1" dirty="0" smtClean="0"/>
              <a:t>Media Center:</a:t>
            </a:r>
          </a:p>
          <a:p>
            <a:pPr marL="0" indent="0" algn="ctr" eaLnBrk="1" hangingPunct="1">
              <a:lnSpc>
                <a:spcPct val="80000"/>
              </a:lnSpc>
              <a:buNone/>
            </a:pPr>
            <a:endParaRPr lang="en-US" b="1" dirty="0" smtClean="0"/>
          </a:p>
          <a:p>
            <a:pPr marL="233363" indent="-233363" algn="ctr" eaLnBrk="1" hangingPunct="1">
              <a:lnSpc>
                <a:spcPct val="80000"/>
              </a:lnSpc>
              <a:buFont typeface="Arial" pitchFamily="34" charset="0"/>
              <a:buChar char="•"/>
            </a:pPr>
            <a:r>
              <a:rPr lang="en-US" b="1" dirty="0" smtClean="0"/>
              <a:t>free computer access</a:t>
            </a:r>
          </a:p>
          <a:p>
            <a:pPr marL="233363" indent="-233363" algn="ctr" eaLnBrk="1" hangingPunct="1">
              <a:lnSpc>
                <a:spcPct val="80000"/>
              </a:lnSpc>
              <a:buFont typeface="Arial" pitchFamily="34" charset="0"/>
              <a:buChar char="•"/>
            </a:pPr>
            <a:endParaRPr lang="en-US" b="1" dirty="0" smtClean="0"/>
          </a:p>
          <a:p>
            <a:pPr marL="233363" indent="-233363" algn="ctr" eaLnBrk="1" hangingPunct="1">
              <a:lnSpc>
                <a:spcPct val="80000"/>
              </a:lnSpc>
              <a:buFont typeface="Arial" charset="0"/>
              <a:buChar char="•"/>
            </a:pPr>
            <a:r>
              <a:rPr lang="en-US" b="1" dirty="0" smtClean="0"/>
              <a:t>Printing</a:t>
            </a:r>
          </a:p>
          <a:p>
            <a:pPr marL="0" indent="0" algn="ctr" eaLnBrk="1" hangingPunct="1">
              <a:lnSpc>
                <a:spcPct val="80000"/>
              </a:lnSpc>
              <a:buFont typeface="Arial" charset="0"/>
              <a:buChar char="•"/>
            </a:pPr>
            <a:endParaRPr lang="en-US" b="1" dirty="0" smtClean="0"/>
          </a:p>
          <a:p>
            <a:pPr marL="0" indent="0" algn="ctr" eaLnBrk="1" hangingPunct="1">
              <a:lnSpc>
                <a:spcPct val="80000"/>
              </a:lnSpc>
              <a:buNone/>
            </a:pPr>
            <a:endParaRPr lang="en-US" b="1" dirty="0"/>
          </a:p>
          <a:p>
            <a:pPr marL="0" indent="0" algn="ctr" eaLnBrk="1" hangingPunct="1">
              <a:lnSpc>
                <a:spcPct val="80000"/>
              </a:lnSpc>
              <a:buNone/>
            </a:pPr>
            <a:r>
              <a:rPr lang="en-US" b="1" dirty="0" smtClean="0">
                <a:solidFill>
                  <a:srgbClr val="FFC000"/>
                </a:solidFill>
              </a:rPr>
              <a:t>Helpful </a:t>
            </a:r>
          </a:p>
          <a:p>
            <a:pPr marL="0" indent="0" algn="ctr" eaLnBrk="1" hangingPunct="1">
              <a:lnSpc>
                <a:spcPct val="80000"/>
              </a:lnSpc>
              <a:buNone/>
            </a:pPr>
            <a:r>
              <a:rPr lang="en-US" b="1" dirty="0" smtClean="0">
                <a:solidFill>
                  <a:srgbClr val="FFC000"/>
                </a:solidFill>
              </a:rPr>
              <a:t>librarians </a:t>
            </a:r>
          </a:p>
          <a:p>
            <a:pPr marL="0" indent="0" algn="ctr" eaLnBrk="1" hangingPunct="1">
              <a:lnSpc>
                <a:spcPct val="80000"/>
              </a:lnSpc>
              <a:buNone/>
            </a:pPr>
            <a:r>
              <a:rPr lang="en-US" b="1" dirty="0" smtClean="0">
                <a:solidFill>
                  <a:srgbClr val="FFC000"/>
                </a:solidFill>
              </a:rPr>
              <a:t>and </a:t>
            </a:r>
          </a:p>
          <a:p>
            <a:pPr marL="0" indent="0" algn="ctr" eaLnBrk="1" hangingPunct="1">
              <a:lnSpc>
                <a:spcPct val="80000"/>
              </a:lnSpc>
              <a:buNone/>
            </a:pPr>
            <a:r>
              <a:rPr lang="en-US" b="1" dirty="0" smtClean="0">
                <a:solidFill>
                  <a:srgbClr val="FFC000"/>
                </a:solidFill>
              </a:rPr>
              <a:t>staff</a:t>
            </a:r>
          </a:p>
          <a:p>
            <a:pPr marL="0" indent="0" algn="ctr" eaLnBrk="1" hangingPunct="1">
              <a:lnSpc>
                <a:spcPct val="80000"/>
              </a:lnSpc>
              <a:buNone/>
            </a:pPr>
            <a:endParaRPr lang="en-US" b="1" dirty="0" smtClean="0"/>
          </a:p>
          <a:p>
            <a:pPr marL="0" indent="0" algn="ctr" eaLnBrk="1" hangingPunct="1">
              <a:lnSpc>
                <a:spcPct val="80000"/>
              </a:lnSpc>
              <a:buNone/>
            </a:pPr>
            <a:endParaRPr lang="en-US" b="1" dirty="0"/>
          </a:p>
          <a:p>
            <a:pPr algn="ctr">
              <a:lnSpc>
                <a:spcPct val="80000"/>
              </a:lnSpc>
            </a:pPr>
            <a:r>
              <a:rPr lang="en-US" b="1" dirty="0">
                <a:solidFill>
                  <a:srgbClr val="FFFF00"/>
                </a:solidFill>
              </a:rPr>
              <a:t>Free </a:t>
            </a:r>
            <a:endParaRPr lang="en-US" b="1" dirty="0" smtClean="0">
              <a:solidFill>
                <a:srgbClr val="FFFF00"/>
              </a:solidFill>
            </a:endParaRPr>
          </a:p>
          <a:p>
            <a:pPr algn="ctr">
              <a:lnSpc>
                <a:spcPct val="80000"/>
              </a:lnSpc>
            </a:pPr>
            <a:r>
              <a:rPr lang="en-US" b="1" dirty="0" smtClean="0">
                <a:solidFill>
                  <a:srgbClr val="FFFF00"/>
                </a:solidFill>
              </a:rPr>
              <a:t>online </a:t>
            </a:r>
          </a:p>
          <a:p>
            <a:pPr algn="ctr">
              <a:lnSpc>
                <a:spcPct val="80000"/>
              </a:lnSpc>
            </a:pPr>
            <a:r>
              <a:rPr lang="en-US" b="1" dirty="0" smtClean="0">
                <a:solidFill>
                  <a:srgbClr val="FFFF00"/>
                </a:solidFill>
              </a:rPr>
              <a:t>Research</a:t>
            </a:r>
          </a:p>
          <a:p>
            <a:pPr algn="ctr">
              <a:lnSpc>
                <a:spcPct val="80000"/>
              </a:lnSpc>
            </a:pPr>
            <a:r>
              <a:rPr lang="en-US" b="1" dirty="0" smtClean="0">
                <a:solidFill>
                  <a:srgbClr val="FFFF00"/>
                </a:solidFill>
              </a:rPr>
              <a:t>Databases</a:t>
            </a:r>
          </a:p>
          <a:p>
            <a:pPr algn="ctr">
              <a:lnSpc>
                <a:spcPct val="80000"/>
              </a:lnSpc>
            </a:pPr>
            <a:endParaRPr lang="en-US" b="1" dirty="0" smtClean="0"/>
          </a:p>
          <a:p>
            <a:pPr algn="ctr">
              <a:lnSpc>
                <a:spcPct val="80000"/>
              </a:lnSpc>
            </a:pPr>
            <a:r>
              <a:rPr lang="en-US" b="1" dirty="0" smtClean="0">
                <a:solidFill>
                  <a:srgbClr val="92D050"/>
                </a:solidFill>
              </a:rPr>
              <a:t>Books</a:t>
            </a:r>
            <a:endParaRPr lang="en-US" b="1" dirty="0">
              <a:solidFill>
                <a:srgbClr val="92D050"/>
              </a:solidFill>
            </a:endParaRPr>
          </a:p>
        </p:txBody>
      </p:sp>
      <p:pic>
        <p:nvPicPr>
          <p:cNvPr id="4098" name="Picture 2"/>
          <p:cNvPicPr>
            <a:picLocks noChangeAspect="1" noChangeArrowheads="1"/>
          </p:cNvPicPr>
          <p:nvPr/>
        </p:nvPicPr>
        <p:blipFill>
          <a:blip r:embed="rId3" cstate="print"/>
          <a:srcRect/>
          <a:stretch>
            <a:fillRect/>
          </a:stretch>
        </p:blipFill>
        <p:spPr bwMode="auto">
          <a:xfrm>
            <a:off x="152401" y="152401"/>
            <a:ext cx="6400800" cy="5638799"/>
          </a:xfrm>
          <a:prstGeom prst="rect">
            <a:avLst/>
          </a:prstGeom>
          <a:noFill/>
          <a:ln w="9525">
            <a:noFill/>
            <a:miter lim="800000"/>
            <a:headEnd/>
            <a:tailEnd/>
          </a:ln>
        </p:spPr>
      </p:pic>
    </p:spTree>
    <p:extLst>
      <p:ext uri="{BB962C8B-B14F-4D97-AF65-F5344CB8AC3E}">
        <p14:creationId xmlns:p14="http://schemas.microsoft.com/office/powerpoint/2010/main" val="21654601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467600" y="609600"/>
            <a:ext cx="1676400" cy="3243965"/>
          </a:xfrm>
          <a:prstGeom prst="rect">
            <a:avLst/>
          </a:prstGeom>
        </p:spPr>
        <p:txBody>
          <a:bodyPr wrap="square">
            <a:spAutoFit/>
          </a:bodyPr>
          <a:lstStyle/>
          <a:p>
            <a:pPr marL="123825" indent="-111125" algn="ctr" eaLnBrk="1" hangingPunct="1">
              <a:lnSpc>
                <a:spcPct val="80000"/>
              </a:lnSpc>
            </a:pPr>
            <a:r>
              <a:rPr lang="en-US" sz="1600" b="1" dirty="0" smtClean="0"/>
              <a:t>Come find us!</a:t>
            </a:r>
          </a:p>
          <a:p>
            <a:pPr marL="123825" indent="-111125" algn="ctr" eaLnBrk="1" hangingPunct="1">
              <a:lnSpc>
                <a:spcPct val="80000"/>
              </a:lnSpc>
            </a:pPr>
            <a:endParaRPr lang="en-US" sz="1600" b="1" dirty="0" smtClean="0"/>
          </a:p>
          <a:p>
            <a:pPr marL="123825" indent="-111125" algn="ctr" eaLnBrk="1" hangingPunct="1">
              <a:lnSpc>
                <a:spcPct val="80000"/>
              </a:lnSpc>
            </a:pPr>
            <a:endParaRPr lang="en-US" sz="1600" b="1" dirty="0" smtClean="0"/>
          </a:p>
          <a:p>
            <a:pPr marL="123825" indent="-111125" algn="ctr" eaLnBrk="1" hangingPunct="1">
              <a:lnSpc>
                <a:spcPct val="80000"/>
              </a:lnSpc>
            </a:pPr>
            <a:r>
              <a:rPr lang="en-US" sz="1600" b="1" dirty="0" smtClean="0">
                <a:solidFill>
                  <a:srgbClr val="FFC000"/>
                </a:solidFill>
              </a:rPr>
              <a:t>Counseling</a:t>
            </a:r>
          </a:p>
          <a:p>
            <a:pPr marL="123825" indent="-111125" algn="ctr" eaLnBrk="1" hangingPunct="1">
              <a:lnSpc>
                <a:spcPct val="80000"/>
              </a:lnSpc>
              <a:buFont typeface="Arial" pitchFamily="34" charset="0"/>
              <a:buChar char="•"/>
            </a:pPr>
            <a:endParaRPr lang="en-US" sz="1600" b="1" dirty="0" smtClean="0"/>
          </a:p>
          <a:p>
            <a:pPr marL="123825" indent="-111125" algn="ctr" eaLnBrk="1" hangingPunct="1">
              <a:lnSpc>
                <a:spcPct val="80000"/>
              </a:lnSpc>
              <a:buFont typeface="Arial" pitchFamily="34" charset="0"/>
              <a:buChar char="•"/>
            </a:pPr>
            <a:endParaRPr lang="en-US" sz="1600" b="1" dirty="0" smtClean="0"/>
          </a:p>
          <a:p>
            <a:pPr marL="123825" indent="-111125" algn="ctr" eaLnBrk="1" hangingPunct="1">
              <a:lnSpc>
                <a:spcPct val="80000"/>
              </a:lnSpc>
            </a:pPr>
            <a:r>
              <a:rPr lang="en-US" sz="1600" b="1" dirty="0" smtClean="0">
                <a:solidFill>
                  <a:srgbClr val="FFFF00"/>
                </a:solidFill>
              </a:rPr>
              <a:t>Career Services</a:t>
            </a:r>
          </a:p>
          <a:p>
            <a:pPr marL="123825" indent="-111125" algn="ctr" eaLnBrk="1" hangingPunct="1">
              <a:lnSpc>
                <a:spcPct val="80000"/>
              </a:lnSpc>
              <a:buFont typeface="Arial" pitchFamily="34" charset="0"/>
              <a:buChar char="•"/>
            </a:pPr>
            <a:endParaRPr lang="en-US" sz="1600" b="1" dirty="0" smtClean="0"/>
          </a:p>
          <a:p>
            <a:pPr marL="123825" indent="-111125" algn="ctr" eaLnBrk="1" hangingPunct="1">
              <a:lnSpc>
                <a:spcPct val="80000"/>
              </a:lnSpc>
              <a:buFont typeface="Arial" pitchFamily="34" charset="0"/>
              <a:buChar char="•"/>
            </a:pPr>
            <a:endParaRPr lang="en-US" sz="1600" b="1" dirty="0"/>
          </a:p>
          <a:p>
            <a:pPr marL="123825" indent="-111125" algn="ctr">
              <a:lnSpc>
                <a:spcPct val="80000"/>
              </a:lnSpc>
            </a:pPr>
            <a:r>
              <a:rPr lang="en-US" sz="1600" b="1" dirty="0" smtClean="0">
                <a:solidFill>
                  <a:srgbClr val="92D050"/>
                </a:solidFill>
              </a:rPr>
              <a:t>Learning Lab:</a:t>
            </a:r>
          </a:p>
          <a:p>
            <a:pPr marL="123825" indent="-111125" algn="ctr">
              <a:lnSpc>
                <a:spcPct val="80000"/>
              </a:lnSpc>
            </a:pPr>
            <a:r>
              <a:rPr lang="en-US" sz="1600" b="1" dirty="0" smtClean="0">
                <a:solidFill>
                  <a:srgbClr val="92D050"/>
                </a:solidFill>
              </a:rPr>
              <a:t>Free</a:t>
            </a:r>
          </a:p>
          <a:p>
            <a:pPr marL="123825" indent="-111125" algn="ctr">
              <a:lnSpc>
                <a:spcPct val="80000"/>
              </a:lnSpc>
            </a:pPr>
            <a:r>
              <a:rPr lang="en-US" sz="1600" b="1" dirty="0" smtClean="0">
                <a:solidFill>
                  <a:srgbClr val="92D050"/>
                </a:solidFill>
              </a:rPr>
              <a:t>Tutoring</a:t>
            </a:r>
          </a:p>
          <a:p>
            <a:pPr marL="123825" indent="-111125" algn="ctr">
              <a:lnSpc>
                <a:spcPct val="80000"/>
              </a:lnSpc>
            </a:pPr>
            <a:endParaRPr lang="en-US" sz="1600" b="1" dirty="0" smtClean="0">
              <a:solidFill>
                <a:srgbClr val="92D050"/>
              </a:solidFill>
            </a:endParaRPr>
          </a:p>
          <a:p>
            <a:pPr marL="123825" indent="-111125" algn="ctr">
              <a:lnSpc>
                <a:spcPct val="80000"/>
              </a:lnSpc>
            </a:pPr>
            <a:r>
              <a:rPr lang="en-US" sz="1600" b="1" dirty="0" smtClean="0">
                <a:solidFill>
                  <a:srgbClr val="92D050"/>
                </a:solidFill>
              </a:rPr>
              <a:t>Test Preparation</a:t>
            </a:r>
          </a:p>
        </p:txBody>
      </p:sp>
      <p:pic>
        <p:nvPicPr>
          <p:cNvPr id="5122" name="Picture 2"/>
          <p:cNvPicPr>
            <a:picLocks noChangeAspect="1" noChangeArrowheads="1"/>
          </p:cNvPicPr>
          <p:nvPr/>
        </p:nvPicPr>
        <p:blipFill>
          <a:blip r:embed="rId3" cstate="print"/>
          <a:srcRect/>
          <a:stretch>
            <a:fillRect/>
          </a:stretch>
        </p:blipFill>
        <p:spPr bwMode="auto">
          <a:xfrm>
            <a:off x="152400" y="152401"/>
            <a:ext cx="7239000" cy="5638799"/>
          </a:xfrm>
          <a:prstGeom prst="rect">
            <a:avLst/>
          </a:prstGeom>
          <a:noFill/>
          <a:ln w="9525">
            <a:noFill/>
            <a:miter lim="800000"/>
            <a:headEnd/>
            <a:tailEnd/>
          </a:ln>
        </p:spPr>
      </p:pic>
    </p:spTree>
    <p:extLst>
      <p:ext uri="{BB962C8B-B14F-4D97-AF65-F5344CB8AC3E}">
        <p14:creationId xmlns:p14="http://schemas.microsoft.com/office/powerpoint/2010/main" val="29277029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838200" y="1905000"/>
            <a:ext cx="7620000" cy="1752600"/>
          </a:xfrm>
        </p:spPr>
        <p:txBody>
          <a:bodyPr/>
          <a:lstStyle/>
          <a:p>
            <a:pPr eaLnBrk="1" hangingPunct="1"/>
            <a:r>
              <a:rPr lang="en-US" sz="5000" dirty="0" smtClean="0"/>
              <a:t>Student Services</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p:cTn id="7" dur="1000" fill="hold"/>
                                        <p:tgtEl>
                                          <p:spTgt spid="22530"/>
                                        </p:tgtEl>
                                        <p:attrNameLst>
                                          <p:attrName>ppt_w</p:attrName>
                                        </p:attrNameLst>
                                      </p:cBhvr>
                                      <p:tavLst>
                                        <p:tav tm="0">
                                          <p:val>
                                            <p:fltVal val="0"/>
                                          </p:val>
                                        </p:tav>
                                        <p:tav tm="100000">
                                          <p:val>
                                            <p:strVal val="#ppt_w"/>
                                          </p:val>
                                        </p:tav>
                                      </p:tavLst>
                                    </p:anim>
                                    <p:anim calcmode="lin" valueType="num">
                                      <p:cBhvr>
                                        <p:cTn id="8" dur="1000" fill="hold"/>
                                        <p:tgtEl>
                                          <p:spTgt spid="22530"/>
                                        </p:tgtEl>
                                        <p:attrNameLst>
                                          <p:attrName>ppt_h</p:attrName>
                                        </p:attrNameLst>
                                      </p:cBhvr>
                                      <p:tavLst>
                                        <p:tav tm="0">
                                          <p:val>
                                            <p:fltVal val="0"/>
                                          </p:val>
                                        </p:tav>
                                        <p:tav tm="100000">
                                          <p:val>
                                            <p:strVal val="#ppt_h"/>
                                          </p:val>
                                        </p:tav>
                                      </p:tavLst>
                                    </p:anim>
                                    <p:anim calcmode="lin" valueType="num">
                                      <p:cBhvr>
                                        <p:cTn id="9" dur="1000" fill="hold"/>
                                        <p:tgtEl>
                                          <p:spTgt spid="22530"/>
                                        </p:tgtEl>
                                        <p:attrNameLst>
                                          <p:attrName>style.rotation</p:attrName>
                                        </p:attrNameLst>
                                      </p:cBhvr>
                                      <p:tavLst>
                                        <p:tav tm="0">
                                          <p:val>
                                            <p:fltVal val="90"/>
                                          </p:val>
                                        </p:tav>
                                        <p:tav tm="100000">
                                          <p:val>
                                            <p:fltVal val="0"/>
                                          </p:val>
                                        </p:tav>
                                      </p:tavLst>
                                    </p:anim>
                                    <p:animEffect transition="in" filter="fade">
                                      <p:cBhvr>
                                        <p:cTn id="10" dur="10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74638"/>
            <a:ext cx="8229600" cy="1477962"/>
          </a:xfrm>
        </p:spPr>
        <p:txBody>
          <a:bodyPr anchor="t"/>
          <a:lstStyle/>
          <a:p>
            <a:pPr eaLnBrk="1" hangingPunct="1"/>
            <a:r>
              <a:rPr lang="en-US" sz="5400" dirty="0" smtClean="0"/>
              <a:t>Academic Advising</a:t>
            </a:r>
            <a:br>
              <a:rPr lang="en-US" sz="5400" dirty="0" smtClean="0"/>
            </a:br>
            <a:r>
              <a:rPr lang="en-US" sz="3200" dirty="0" smtClean="0">
                <a:hlinkClick r:id="rId2"/>
              </a:rPr>
              <a:t>https://www.hfcc.edu/academic-advising</a:t>
            </a:r>
            <a:r>
              <a:rPr lang="en-US" sz="3200" dirty="0" smtClean="0"/>
              <a:t> </a:t>
            </a:r>
          </a:p>
        </p:txBody>
      </p:sp>
      <p:sp>
        <p:nvSpPr>
          <p:cNvPr id="29699" name="Rectangle 3"/>
          <p:cNvSpPr>
            <a:spLocks noGrp="1" noChangeArrowheads="1"/>
          </p:cNvSpPr>
          <p:nvPr>
            <p:ph idx="1"/>
          </p:nvPr>
        </p:nvSpPr>
        <p:spPr>
          <a:xfrm>
            <a:off x="762000" y="2133600"/>
            <a:ext cx="7848600" cy="3429000"/>
          </a:xfrm>
        </p:spPr>
        <p:txBody>
          <a:bodyPr/>
          <a:lstStyle/>
          <a:p>
            <a:pPr marL="609600" indent="-609600" eaLnBrk="1" hangingPunct="1">
              <a:lnSpc>
                <a:spcPct val="90000"/>
              </a:lnSpc>
            </a:pPr>
            <a:r>
              <a:rPr lang="en-US" sz="4000" dirty="0" smtClean="0"/>
              <a:t>Program Planning</a:t>
            </a:r>
          </a:p>
          <a:p>
            <a:pPr marL="609600" indent="-609600" eaLnBrk="1" hangingPunct="1">
              <a:lnSpc>
                <a:spcPct val="90000"/>
              </a:lnSpc>
            </a:pPr>
            <a:r>
              <a:rPr lang="en-US" sz="4000" dirty="0" smtClean="0"/>
              <a:t>Study Plan</a:t>
            </a:r>
          </a:p>
          <a:p>
            <a:pPr marL="609600" indent="-609600" eaLnBrk="1" hangingPunct="1">
              <a:lnSpc>
                <a:spcPct val="90000"/>
              </a:lnSpc>
            </a:pPr>
            <a:r>
              <a:rPr lang="en-US" sz="4000" dirty="0" smtClean="0"/>
              <a:t>Course Selection</a:t>
            </a:r>
          </a:p>
          <a:p>
            <a:pPr marL="609600" indent="-609600" eaLnBrk="1" hangingPunct="1">
              <a:lnSpc>
                <a:spcPct val="90000"/>
              </a:lnSpc>
            </a:pPr>
            <a:r>
              <a:rPr lang="en-US" sz="4000" dirty="0" smtClean="0"/>
              <a:t>Program Evaluation</a:t>
            </a:r>
          </a:p>
          <a:p>
            <a:pPr marL="609600" indent="-609600" eaLnBrk="1" hangingPunct="1">
              <a:lnSpc>
                <a:spcPct val="90000"/>
              </a:lnSpc>
            </a:pPr>
            <a:r>
              <a:rPr lang="en-US" sz="4000" dirty="0" smtClean="0"/>
              <a:t>Graduation Requirements</a:t>
            </a:r>
          </a:p>
          <a:p>
            <a:pPr marL="609600" indent="-609600" eaLnBrk="1" hangingPunct="1">
              <a:lnSpc>
                <a:spcPct val="90000"/>
              </a:lnSpc>
              <a:buFont typeface="Wingdings" pitchFamily="2" charset="2"/>
              <a:buNone/>
            </a:pPr>
            <a:endParaRPr lang="en-US" sz="4000" b="1" dirty="0" smtClean="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fade">
                                      <p:cBhvr>
                                        <p:cTn id="7" dur="1000"/>
                                        <p:tgtEl>
                                          <p:spTgt spid="29698"/>
                                        </p:tgtEl>
                                      </p:cBhvr>
                                    </p:animEffect>
                                    <p:anim calcmode="lin" valueType="num">
                                      <p:cBhvr>
                                        <p:cTn id="8" dur="1000" fill="hold"/>
                                        <p:tgtEl>
                                          <p:spTgt spid="29698"/>
                                        </p:tgtEl>
                                        <p:attrNameLst>
                                          <p:attrName>ppt_x</p:attrName>
                                        </p:attrNameLst>
                                      </p:cBhvr>
                                      <p:tavLst>
                                        <p:tav tm="0">
                                          <p:val>
                                            <p:strVal val="#ppt_x"/>
                                          </p:val>
                                        </p:tav>
                                        <p:tav tm="100000">
                                          <p:val>
                                            <p:strVal val="#ppt_x"/>
                                          </p:val>
                                        </p:tav>
                                      </p:tavLst>
                                    </p:anim>
                                    <p:anim calcmode="lin" valueType="num">
                                      <p:cBhvr>
                                        <p:cTn id="9" dur="1000" fill="hold"/>
                                        <p:tgtEl>
                                          <p:spTgt spid="296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699">
                                            <p:txEl>
                                              <p:pRg st="0" end="0"/>
                                            </p:txEl>
                                          </p:spTgt>
                                        </p:tgtEl>
                                        <p:attrNameLst>
                                          <p:attrName>style.visibility</p:attrName>
                                        </p:attrNameLst>
                                      </p:cBhvr>
                                      <p:to>
                                        <p:strVal val="visible"/>
                                      </p:to>
                                    </p:set>
                                    <p:animEffect transition="in" filter="fade">
                                      <p:cBhvr>
                                        <p:cTn id="14" dur="1000"/>
                                        <p:tgtEl>
                                          <p:spTgt spid="29699">
                                            <p:txEl>
                                              <p:pRg st="0" end="0"/>
                                            </p:txEl>
                                          </p:spTgt>
                                        </p:tgtEl>
                                      </p:cBhvr>
                                    </p:animEffect>
                                    <p:anim calcmode="lin" valueType="num">
                                      <p:cBhvr>
                                        <p:cTn id="15" dur="1000" fill="hold"/>
                                        <p:tgtEl>
                                          <p:spTgt spid="2969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969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9699">
                                            <p:txEl>
                                              <p:pRg st="1" end="1"/>
                                            </p:txEl>
                                          </p:spTgt>
                                        </p:tgtEl>
                                        <p:attrNameLst>
                                          <p:attrName>style.visibility</p:attrName>
                                        </p:attrNameLst>
                                      </p:cBhvr>
                                      <p:to>
                                        <p:strVal val="visible"/>
                                      </p:to>
                                    </p:set>
                                    <p:animEffect transition="in" filter="fade">
                                      <p:cBhvr>
                                        <p:cTn id="21" dur="1000"/>
                                        <p:tgtEl>
                                          <p:spTgt spid="29699">
                                            <p:txEl>
                                              <p:pRg st="1" end="1"/>
                                            </p:txEl>
                                          </p:spTgt>
                                        </p:tgtEl>
                                      </p:cBhvr>
                                    </p:animEffect>
                                    <p:anim calcmode="lin" valueType="num">
                                      <p:cBhvr>
                                        <p:cTn id="22" dur="1000" fill="hold"/>
                                        <p:tgtEl>
                                          <p:spTgt spid="2969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969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9699">
                                            <p:txEl>
                                              <p:pRg st="2" end="2"/>
                                            </p:txEl>
                                          </p:spTgt>
                                        </p:tgtEl>
                                        <p:attrNameLst>
                                          <p:attrName>style.visibility</p:attrName>
                                        </p:attrNameLst>
                                      </p:cBhvr>
                                      <p:to>
                                        <p:strVal val="visible"/>
                                      </p:to>
                                    </p:set>
                                    <p:animEffect transition="in" filter="fade">
                                      <p:cBhvr>
                                        <p:cTn id="28" dur="1000"/>
                                        <p:tgtEl>
                                          <p:spTgt spid="29699">
                                            <p:txEl>
                                              <p:pRg st="2" end="2"/>
                                            </p:txEl>
                                          </p:spTgt>
                                        </p:tgtEl>
                                      </p:cBhvr>
                                    </p:animEffect>
                                    <p:anim calcmode="lin" valueType="num">
                                      <p:cBhvr>
                                        <p:cTn id="29" dur="1000" fill="hold"/>
                                        <p:tgtEl>
                                          <p:spTgt spid="2969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2969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9699">
                                            <p:txEl>
                                              <p:pRg st="3" end="3"/>
                                            </p:txEl>
                                          </p:spTgt>
                                        </p:tgtEl>
                                        <p:attrNameLst>
                                          <p:attrName>style.visibility</p:attrName>
                                        </p:attrNameLst>
                                      </p:cBhvr>
                                      <p:to>
                                        <p:strVal val="visible"/>
                                      </p:to>
                                    </p:set>
                                    <p:animEffect transition="in" filter="fade">
                                      <p:cBhvr>
                                        <p:cTn id="35" dur="1000"/>
                                        <p:tgtEl>
                                          <p:spTgt spid="29699">
                                            <p:txEl>
                                              <p:pRg st="3" end="3"/>
                                            </p:txEl>
                                          </p:spTgt>
                                        </p:tgtEl>
                                      </p:cBhvr>
                                    </p:animEffect>
                                    <p:anim calcmode="lin" valueType="num">
                                      <p:cBhvr>
                                        <p:cTn id="36" dur="1000" fill="hold"/>
                                        <p:tgtEl>
                                          <p:spTgt spid="29699">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2969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9699">
                                            <p:txEl>
                                              <p:pRg st="4" end="4"/>
                                            </p:txEl>
                                          </p:spTgt>
                                        </p:tgtEl>
                                        <p:attrNameLst>
                                          <p:attrName>style.visibility</p:attrName>
                                        </p:attrNameLst>
                                      </p:cBhvr>
                                      <p:to>
                                        <p:strVal val="visible"/>
                                      </p:to>
                                    </p:set>
                                    <p:animEffect transition="in" filter="fade">
                                      <p:cBhvr>
                                        <p:cTn id="42" dur="1000"/>
                                        <p:tgtEl>
                                          <p:spTgt spid="29699">
                                            <p:txEl>
                                              <p:pRg st="4" end="4"/>
                                            </p:txEl>
                                          </p:spTgt>
                                        </p:tgtEl>
                                      </p:cBhvr>
                                    </p:animEffect>
                                    <p:anim calcmode="lin" valueType="num">
                                      <p:cBhvr>
                                        <p:cTn id="43" dur="1000" fill="hold"/>
                                        <p:tgtEl>
                                          <p:spTgt spid="29699">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2969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P spid="2969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274638"/>
            <a:ext cx="8229600" cy="1554162"/>
          </a:xfrm>
        </p:spPr>
        <p:txBody>
          <a:bodyPr anchor="t"/>
          <a:lstStyle/>
          <a:p>
            <a:pPr eaLnBrk="1" hangingPunct="1"/>
            <a:r>
              <a:rPr lang="en-US" sz="5400" dirty="0" smtClean="0"/>
              <a:t>College Transfer Advising</a:t>
            </a:r>
            <a:br>
              <a:rPr lang="en-US" sz="5400" dirty="0" smtClean="0"/>
            </a:br>
            <a:r>
              <a:rPr lang="en-US" sz="3200" dirty="0" smtClean="0">
                <a:hlinkClick r:id="rId2"/>
              </a:rPr>
              <a:t>https://www.hfcc.edu/counseling</a:t>
            </a:r>
            <a:r>
              <a:rPr lang="en-US" sz="3200" dirty="0" smtClean="0"/>
              <a:t>  </a:t>
            </a:r>
          </a:p>
        </p:txBody>
      </p:sp>
      <p:sp>
        <p:nvSpPr>
          <p:cNvPr id="30723" name="Rectangle 3"/>
          <p:cNvSpPr>
            <a:spLocks noGrp="1" noChangeArrowheads="1"/>
          </p:cNvSpPr>
          <p:nvPr>
            <p:ph idx="1"/>
          </p:nvPr>
        </p:nvSpPr>
        <p:spPr>
          <a:xfrm>
            <a:off x="838200" y="2438400"/>
            <a:ext cx="8001000" cy="2971800"/>
          </a:xfrm>
        </p:spPr>
        <p:txBody>
          <a:bodyPr/>
          <a:lstStyle/>
          <a:p>
            <a:pPr eaLnBrk="1" hangingPunct="1"/>
            <a:r>
              <a:rPr lang="en-US" sz="4000" dirty="0" smtClean="0"/>
              <a:t> </a:t>
            </a:r>
            <a:r>
              <a:rPr lang="en-US" sz="3600" dirty="0" smtClean="0"/>
              <a:t>Program Planning</a:t>
            </a:r>
          </a:p>
          <a:p>
            <a:pPr eaLnBrk="1" hangingPunct="1"/>
            <a:r>
              <a:rPr lang="en-US" sz="3600" dirty="0" smtClean="0"/>
              <a:t> Course Equivalencies</a:t>
            </a:r>
          </a:p>
          <a:p>
            <a:pPr eaLnBrk="1" hangingPunct="1"/>
            <a:r>
              <a:rPr lang="en-US" sz="3600" dirty="0" smtClean="0"/>
              <a:t> Curriculum Guides</a:t>
            </a:r>
          </a:p>
          <a:p>
            <a:pPr eaLnBrk="1" hangingPunct="1"/>
            <a:r>
              <a:rPr lang="en-US" sz="3600" dirty="0" smtClean="0"/>
              <a:t> Articulation/Transfer Agreements</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fade">
                                      <p:cBhvr>
                                        <p:cTn id="7" dur="1000"/>
                                        <p:tgtEl>
                                          <p:spTgt spid="30722"/>
                                        </p:tgtEl>
                                      </p:cBhvr>
                                    </p:animEffect>
                                    <p:anim calcmode="lin" valueType="num">
                                      <p:cBhvr>
                                        <p:cTn id="8" dur="1000" fill="hold"/>
                                        <p:tgtEl>
                                          <p:spTgt spid="30722"/>
                                        </p:tgtEl>
                                        <p:attrNameLst>
                                          <p:attrName>ppt_x</p:attrName>
                                        </p:attrNameLst>
                                      </p:cBhvr>
                                      <p:tavLst>
                                        <p:tav tm="0">
                                          <p:val>
                                            <p:strVal val="#ppt_x"/>
                                          </p:val>
                                        </p:tav>
                                        <p:tav tm="100000">
                                          <p:val>
                                            <p:strVal val="#ppt_x"/>
                                          </p:val>
                                        </p:tav>
                                      </p:tavLst>
                                    </p:anim>
                                    <p:anim calcmode="lin" valueType="num">
                                      <p:cBhvr>
                                        <p:cTn id="9" dur="1000" fill="hold"/>
                                        <p:tgtEl>
                                          <p:spTgt spid="307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723">
                                            <p:txEl>
                                              <p:pRg st="0" end="0"/>
                                            </p:txEl>
                                          </p:spTgt>
                                        </p:tgtEl>
                                        <p:attrNameLst>
                                          <p:attrName>style.visibility</p:attrName>
                                        </p:attrNameLst>
                                      </p:cBhvr>
                                      <p:to>
                                        <p:strVal val="visible"/>
                                      </p:to>
                                    </p:set>
                                    <p:animEffect transition="in" filter="fade">
                                      <p:cBhvr>
                                        <p:cTn id="14" dur="1000"/>
                                        <p:tgtEl>
                                          <p:spTgt spid="30723">
                                            <p:txEl>
                                              <p:pRg st="0" end="0"/>
                                            </p:txEl>
                                          </p:spTgt>
                                        </p:tgtEl>
                                      </p:cBhvr>
                                    </p:animEffect>
                                    <p:anim calcmode="lin" valueType="num">
                                      <p:cBhvr>
                                        <p:cTn id="15" dur="10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07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0723">
                                            <p:txEl>
                                              <p:pRg st="1" end="1"/>
                                            </p:txEl>
                                          </p:spTgt>
                                        </p:tgtEl>
                                        <p:attrNameLst>
                                          <p:attrName>style.visibility</p:attrName>
                                        </p:attrNameLst>
                                      </p:cBhvr>
                                      <p:to>
                                        <p:strVal val="visible"/>
                                      </p:to>
                                    </p:set>
                                    <p:animEffect transition="in" filter="fade">
                                      <p:cBhvr>
                                        <p:cTn id="21" dur="1000"/>
                                        <p:tgtEl>
                                          <p:spTgt spid="30723">
                                            <p:txEl>
                                              <p:pRg st="1" end="1"/>
                                            </p:txEl>
                                          </p:spTgt>
                                        </p:tgtEl>
                                      </p:cBhvr>
                                    </p:animEffect>
                                    <p:anim calcmode="lin" valueType="num">
                                      <p:cBhvr>
                                        <p:cTn id="22" dur="10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07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0723">
                                            <p:txEl>
                                              <p:pRg st="2" end="2"/>
                                            </p:txEl>
                                          </p:spTgt>
                                        </p:tgtEl>
                                        <p:attrNameLst>
                                          <p:attrName>style.visibility</p:attrName>
                                        </p:attrNameLst>
                                      </p:cBhvr>
                                      <p:to>
                                        <p:strVal val="visible"/>
                                      </p:to>
                                    </p:set>
                                    <p:animEffect transition="in" filter="fade">
                                      <p:cBhvr>
                                        <p:cTn id="28" dur="1000"/>
                                        <p:tgtEl>
                                          <p:spTgt spid="30723">
                                            <p:txEl>
                                              <p:pRg st="2" end="2"/>
                                            </p:txEl>
                                          </p:spTgt>
                                        </p:tgtEl>
                                      </p:cBhvr>
                                    </p:animEffect>
                                    <p:anim calcmode="lin" valueType="num">
                                      <p:cBhvr>
                                        <p:cTn id="29" dur="10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07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0723">
                                            <p:txEl>
                                              <p:pRg st="3" end="3"/>
                                            </p:txEl>
                                          </p:spTgt>
                                        </p:tgtEl>
                                        <p:attrNameLst>
                                          <p:attrName>style.visibility</p:attrName>
                                        </p:attrNameLst>
                                      </p:cBhvr>
                                      <p:to>
                                        <p:strVal val="visible"/>
                                      </p:to>
                                    </p:set>
                                    <p:animEffect transition="in" filter="fade">
                                      <p:cBhvr>
                                        <p:cTn id="35" dur="1000"/>
                                        <p:tgtEl>
                                          <p:spTgt spid="30723">
                                            <p:txEl>
                                              <p:pRg st="3" end="3"/>
                                            </p:txEl>
                                          </p:spTgt>
                                        </p:tgtEl>
                                      </p:cBhvr>
                                    </p:animEffect>
                                    <p:anim calcmode="lin" valueType="num">
                                      <p:cBhvr>
                                        <p:cTn id="36" dur="1000" fill="hold"/>
                                        <p:tgtEl>
                                          <p:spTgt spid="3072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072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P spid="3072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533400" y="376518"/>
            <a:ext cx="8229600" cy="1066800"/>
          </a:xfrm>
        </p:spPr>
        <p:txBody>
          <a:bodyPr anchor="t"/>
          <a:lstStyle/>
          <a:p>
            <a:pPr eaLnBrk="1" hangingPunct="1"/>
            <a:r>
              <a:rPr lang="en-US" sz="5400" dirty="0" smtClean="0"/>
              <a:t>Counseling Services</a:t>
            </a:r>
            <a:endParaRPr lang="en-US" dirty="0" smtClean="0"/>
          </a:p>
        </p:txBody>
      </p:sp>
      <p:sp>
        <p:nvSpPr>
          <p:cNvPr id="31747" name="Rectangle 3"/>
          <p:cNvSpPr>
            <a:spLocks noGrp="1" noChangeArrowheads="1"/>
          </p:cNvSpPr>
          <p:nvPr>
            <p:ph idx="1"/>
          </p:nvPr>
        </p:nvSpPr>
        <p:spPr>
          <a:xfrm>
            <a:off x="1828800" y="2286000"/>
            <a:ext cx="6400800" cy="3276600"/>
          </a:xfrm>
        </p:spPr>
        <p:txBody>
          <a:bodyPr/>
          <a:lstStyle/>
          <a:p>
            <a:pPr eaLnBrk="1" hangingPunct="1">
              <a:lnSpc>
                <a:spcPct val="80000"/>
              </a:lnSpc>
            </a:pPr>
            <a:r>
              <a:rPr lang="en-US" sz="2400" dirty="0" smtClean="0"/>
              <a:t>Career Guidance &amp; Counseling</a:t>
            </a:r>
          </a:p>
          <a:p>
            <a:pPr eaLnBrk="1" hangingPunct="1">
              <a:lnSpc>
                <a:spcPct val="80000"/>
              </a:lnSpc>
            </a:pPr>
            <a:r>
              <a:rPr lang="en-US" sz="2400" dirty="0" smtClean="0"/>
              <a:t>Interest Inventories</a:t>
            </a:r>
          </a:p>
          <a:p>
            <a:pPr eaLnBrk="1" hangingPunct="1">
              <a:lnSpc>
                <a:spcPct val="80000"/>
              </a:lnSpc>
            </a:pPr>
            <a:r>
              <a:rPr lang="en-US" sz="2400" dirty="0" smtClean="0"/>
              <a:t>Personal &amp; Career Development Courses</a:t>
            </a:r>
          </a:p>
          <a:p>
            <a:pPr eaLnBrk="1" hangingPunct="1">
              <a:lnSpc>
                <a:spcPct val="90000"/>
              </a:lnSpc>
            </a:pPr>
            <a:r>
              <a:rPr lang="en-US" sz="2400" dirty="0" smtClean="0"/>
              <a:t>Time Management</a:t>
            </a:r>
          </a:p>
          <a:p>
            <a:pPr eaLnBrk="1" hangingPunct="1">
              <a:lnSpc>
                <a:spcPct val="90000"/>
              </a:lnSpc>
            </a:pPr>
            <a:r>
              <a:rPr lang="en-US" sz="2400" dirty="0" smtClean="0"/>
              <a:t>Stress Management</a:t>
            </a:r>
          </a:p>
          <a:p>
            <a:pPr eaLnBrk="1" hangingPunct="1">
              <a:lnSpc>
                <a:spcPct val="90000"/>
              </a:lnSpc>
            </a:pPr>
            <a:r>
              <a:rPr lang="en-US" sz="2400" dirty="0" smtClean="0"/>
              <a:t>Test Anxiety</a:t>
            </a:r>
          </a:p>
          <a:p>
            <a:pPr eaLnBrk="1" hangingPunct="1">
              <a:lnSpc>
                <a:spcPct val="90000"/>
              </a:lnSpc>
            </a:pPr>
            <a:r>
              <a:rPr lang="en-US" sz="2400" dirty="0" smtClean="0"/>
              <a:t>Goal Setting</a:t>
            </a:r>
          </a:p>
          <a:p>
            <a:pPr eaLnBrk="1" hangingPunct="1">
              <a:lnSpc>
                <a:spcPct val="90000"/>
              </a:lnSpc>
            </a:pPr>
            <a:r>
              <a:rPr lang="en-US" sz="2400" dirty="0" smtClean="0"/>
              <a:t>Work Challenges</a:t>
            </a:r>
          </a:p>
        </p:txBody>
      </p:sp>
      <p:sp>
        <p:nvSpPr>
          <p:cNvPr id="5" name="Rectangle 3"/>
          <p:cNvSpPr txBox="1">
            <a:spLocks noChangeArrowheads="1"/>
          </p:cNvSpPr>
          <p:nvPr/>
        </p:nvSpPr>
        <p:spPr bwMode="auto">
          <a:xfrm>
            <a:off x="1143000" y="1295400"/>
            <a:ext cx="70104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eaLnBrk="1" hangingPunct="1">
              <a:lnSpc>
                <a:spcPct val="80000"/>
              </a:lnSpc>
              <a:buFont typeface="Wingdings" pitchFamily="2" charset="2"/>
              <a:buNone/>
            </a:pPr>
            <a:r>
              <a:rPr lang="en-US" b="1" i="1" u="sng" dirty="0" smtClean="0">
                <a:hlinkClick r:id="rId2"/>
              </a:rPr>
              <a:t>www.hfcc.edu/counseling</a:t>
            </a:r>
            <a:r>
              <a:rPr lang="en-US" b="1" i="1" u="sng" dirty="0" smtClean="0"/>
              <a:t> </a:t>
            </a:r>
            <a:r>
              <a:rPr lang="en-US" sz="4400" dirty="0" smtClean="0"/>
              <a:t>                         </a:t>
            </a:r>
          </a:p>
          <a:p>
            <a:pPr eaLnBrk="1" hangingPunct="1">
              <a:lnSpc>
                <a:spcPct val="80000"/>
              </a:lnSpc>
              <a:buFont typeface="Wingdings" pitchFamily="2" charset="2"/>
              <a:buNone/>
            </a:pPr>
            <a:endParaRPr lang="en-US" sz="2800" b="1" dirty="0" smtClean="0"/>
          </a:p>
          <a:p>
            <a:pPr eaLnBrk="1" hangingPunct="1">
              <a:lnSpc>
                <a:spcPct val="80000"/>
              </a:lnSpc>
              <a:buFont typeface="Wingdings" pitchFamily="2" charset="2"/>
              <a:buNone/>
            </a:pPr>
            <a:endParaRPr lang="en-US" sz="4400" b="1" dirty="0" smtClean="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fade">
                                      <p:cBhvr>
                                        <p:cTn id="7" dur="1000"/>
                                        <p:tgtEl>
                                          <p:spTgt spid="31746"/>
                                        </p:tgtEl>
                                      </p:cBhvr>
                                    </p:animEffect>
                                    <p:anim calcmode="lin" valueType="num">
                                      <p:cBhvr>
                                        <p:cTn id="8" dur="1000" fill="hold"/>
                                        <p:tgtEl>
                                          <p:spTgt spid="31746"/>
                                        </p:tgtEl>
                                        <p:attrNameLst>
                                          <p:attrName>ppt_x</p:attrName>
                                        </p:attrNameLst>
                                      </p:cBhvr>
                                      <p:tavLst>
                                        <p:tav tm="0">
                                          <p:val>
                                            <p:strVal val="#ppt_x"/>
                                          </p:val>
                                        </p:tav>
                                        <p:tav tm="100000">
                                          <p:val>
                                            <p:strVal val="#ppt_x"/>
                                          </p:val>
                                        </p:tav>
                                      </p:tavLst>
                                    </p:anim>
                                    <p:anim calcmode="lin" valueType="num">
                                      <p:cBhvr>
                                        <p:cTn id="9" dur="1000" fill="hold"/>
                                        <p:tgtEl>
                                          <p:spTgt spid="3174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1747">
                                            <p:txEl>
                                              <p:pRg st="0" end="0"/>
                                            </p:txEl>
                                          </p:spTgt>
                                        </p:tgtEl>
                                        <p:attrNameLst>
                                          <p:attrName>style.visibility</p:attrName>
                                        </p:attrNameLst>
                                      </p:cBhvr>
                                      <p:to>
                                        <p:strVal val="visible"/>
                                      </p:to>
                                    </p:set>
                                    <p:animEffect transition="in" filter="fade">
                                      <p:cBhvr>
                                        <p:cTn id="19" dur="1000"/>
                                        <p:tgtEl>
                                          <p:spTgt spid="31747">
                                            <p:txEl>
                                              <p:pRg st="0" end="0"/>
                                            </p:txEl>
                                          </p:spTgt>
                                        </p:tgtEl>
                                      </p:cBhvr>
                                    </p:animEffect>
                                    <p:anim calcmode="lin" valueType="num">
                                      <p:cBhvr>
                                        <p:cTn id="20" dur="1000" fill="hold"/>
                                        <p:tgtEl>
                                          <p:spTgt spid="31747">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174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1747">
                                            <p:txEl>
                                              <p:pRg st="1" end="1"/>
                                            </p:txEl>
                                          </p:spTgt>
                                        </p:tgtEl>
                                        <p:attrNameLst>
                                          <p:attrName>style.visibility</p:attrName>
                                        </p:attrNameLst>
                                      </p:cBhvr>
                                      <p:to>
                                        <p:strVal val="visible"/>
                                      </p:to>
                                    </p:set>
                                    <p:animEffect transition="in" filter="fade">
                                      <p:cBhvr>
                                        <p:cTn id="26" dur="1000"/>
                                        <p:tgtEl>
                                          <p:spTgt spid="31747">
                                            <p:txEl>
                                              <p:pRg st="1" end="1"/>
                                            </p:txEl>
                                          </p:spTgt>
                                        </p:tgtEl>
                                      </p:cBhvr>
                                    </p:animEffect>
                                    <p:anim calcmode="lin" valueType="num">
                                      <p:cBhvr>
                                        <p:cTn id="27" dur="1000" fill="hold"/>
                                        <p:tgtEl>
                                          <p:spTgt spid="31747">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174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1747">
                                            <p:txEl>
                                              <p:pRg st="2" end="2"/>
                                            </p:txEl>
                                          </p:spTgt>
                                        </p:tgtEl>
                                        <p:attrNameLst>
                                          <p:attrName>style.visibility</p:attrName>
                                        </p:attrNameLst>
                                      </p:cBhvr>
                                      <p:to>
                                        <p:strVal val="visible"/>
                                      </p:to>
                                    </p:set>
                                    <p:animEffect transition="in" filter="fade">
                                      <p:cBhvr>
                                        <p:cTn id="33" dur="1000"/>
                                        <p:tgtEl>
                                          <p:spTgt spid="31747">
                                            <p:txEl>
                                              <p:pRg st="2" end="2"/>
                                            </p:txEl>
                                          </p:spTgt>
                                        </p:tgtEl>
                                      </p:cBhvr>
                                    </p:animEffect>
                                    <p:anim calcmode="lin" valueType="num">
                                      <p:cBhvr>
                                        <p:cTn id="34" dur="1000" fill="hold"/>
                                        <p:tgtEl>
                                          <p:spTgt spid="31747">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3174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1747">
                                            <p:txEl>
                                              <p:pRg st="3" end="3"/>
                                            </p:txEl>
                                          </p:spTgt>
                                        </p:tgtEl>
                                        <p:attrNameLst>
                                          <p:attrName>style.visibility</p:attrName>
                                        </p:attrNameLst>
                                      </p:cBhvr>
                                      <p:to>
                                        <p:strVal val="visible"/>
                                      </p:to>
                                    </p:set>
                                    <p:animEffect transition="in" filter="fade">
                                      <p:cBhvr>
                                        <p:cTn id="40" dur="1000"/>
                                        <p:tgtEl>
                                          <p:spTgt spid="31747">
                                            <p:txEl>
                                              <p:pRg st="3" end="3"/>
                                            </p:txEl>
                                          </p:spTgt>
                                        </p:tgtEl>
                                      </p:cBhvr>
                                    </p:animEffect>
                                    <p:anim calcmode="lin" valueType="num">
                                      <p:cBhvr>
                                        <p:cTn id="41" dur="1000" fill="hold"/>
                                        <p:tgtEl>
                                          <p:spTgt spid="31747">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3174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1747">
                                            <p:txEl>
                                              <p:pRg st="4" end="4"/>
                                            </p:txEl>
                                          </p:spTgt>
                                        </p:tgtEl>
                                        <p:attrNameLst>
                                          <p:attrName>style.visibility</p:attrName>
                                        </p:attrNameLst>
                                      </p:cBhvr>
                                      <p:to>
                                        <p:strVal val="visible"/>
                                      </p:to>
                                    </p:set>
                                    <p:animEffect transition="in" filter="fade">
                                      <p:cBhvr>
                                        <p:cTn id="47" dur="1000"/>
                                        <p:tgtEl>
                                          <p:spTgt spid="31747">
                                            <p:txEl>
                                              <p:pRg st="4" end="4"/>
                                            </p:txEl>
                                          </p:spTgt>
                                        </p:tgtEl>
                                      </p:cBhvr>
                                    </p:animEffect>
                                    <p:anim calcmode="lin" valueType="num">
                                      <p:cBhvr>
                                        <p:cTn id="48" dur="1000" fill="hold"/>
                                        <p:tgtEl>
                                          <p:spTgt spid="31747">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3174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1747">
                                            <p:txEl>
                                              <p:pRg st="5" end="5"/>
                                            </p:txEl>
                                          </p:spTgt>
                                        </p:tgtEl>
                                        <p:attrNameLst>
                                          <p:attrName>style.visibility</p:attrName>
                                        </p:attrNameLst>
                                      </p:cBhvr>
                                      <p:to>
                                        <p:strVal val="visible"/>
                                      </p:to>
                                    </p:set>
                                    <p:animEffect transition="in" filter="fade">
                                      <p:cBhvr>
                                        <p:cTn id="54" dur="1000"/>
                                        <p:tgtEl>
                                          <p:spTgt spid="31747">
                                            <p:txEl>
                                              <p:pRg st="5" end="5"/>
                                            </p:txEl>
                                          </p:spTgt>
                                        </p:tgtEl>
                                      </p:cBhvr>
                                    </p:animEffect>
                                    <p:anim calcmode="lin" valueType="num">
                                      <p:cBhvr>
                                        <p:cTn id="55" dur="1000" fill="hold"/>
                                        <p:tgtEl>
                                          <p:spTgt spid="31747">
                                            <p:txEl>
                                              <p:pRg st="5" end="5"/>
                                            </p:txEl>
                                          </p:spTgt>
                                        </p:tgtEl>
                                        <p:attrNameLst>
                                          <p:attrName>ppt_x</p:attrName>
                                        </p:attrNameLst>
                                      </p:cBhvr>
                                      <p:tavLst>
                                        <p:tav tm="0">
                                          <p:val>
                                            <p:strVal val="#ppt_x"/>
                                          </p:val>
                                        </p:tav>
                                        <p:tav tm="100000">
                                          <p:val>
                                            <p:strVal val="#ppt_x"/>
                                          </p:val>
                                        </p:tav>
                                      </p:tavLst>
                                    </p:anim>
                                    <p:anim calcmode="lin" valueType="num">
                                      <p:cBhvr>
                                        <p:cTn id="56" dur="1000" fill="hold"/>
                                        <p:tgtEl>
                                          <p:spTgt spid="3174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1747">
                                            <p:txEl>
                                              <p:pRg st="6" end="6"/>
                                            </p:txEl>
                                          </p:spTgt>
                                        </p:tgtEl>
                                        <p:attrNameLst>
                                          <p:attrName>style.visibility</p:attrName>
                                        </p:attrNameLst>
                                      </p:cBhvr>
                                      <p:to>
                                        <p:strVal val="visible"/>
                                      </p:to>
                                    </p:set>
                                    <p:animEffect transition="in" filter="fade">
                                      <p:cBhvr>
                                        <p:cTn id="61" dur="1000"/>
                                        <p:tgtEl>
                                          <p:spTgt spid="31747">
                                            <p:txEl>
                                              <p:pRg st="6" end="6"/>
                                            </p:txEl>
                                          </p:spTgt>
                                        </p:tgtEl>
                                      </p:cBhvr>
                                    </p:animEffect>
                                    <p:anim calcmode="lin" valueType="num">
                                      <p:cBhvr>
                                        <p:cTn id="62" dur="1000" fill="hold"/>
                                        <p:tgtEl>
                                          <p:spTgt spid="31747">
                                            <p:txEl>
                                              <p:pRg st="6" end="6"/>
                                            </p:txEl>
                                          </p:spTgt>
                                        </p:tgtEl>
                                        <p:attrNameLst>
                                          <p:attrName>ppt_x</p:attrName>
                                        </p:attrNameLst>
                                      </p:cBhvr>
                                      <p:tavLst>
                                        <p:tav tm="0">
                                          <p:val>
                                            <p:strVal val="#ppt_x"/>
                                          </p:val>
                                        </p:tav>
                                        <p:tav tm="100000">
                                          <p:val>
                                            <p:strVal val="#ppt_x"/>
                                          </p:val>
                                        </p:tav>
                                      </p:tavLst>
                                    </p:anim>
                                    <p:anim calcmode="lin" valueType="num">
                                      <p:cBhvr>
                                        <p:cTn id="63" dur="1000" fill="hold"/>
                                        <p:tgtEl>
                                          <p:spTgt spid="3174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31747">
                                            <p:txEl>
                                              <p:pRg st="7" end="7"/>
                                            </p:txEl>
                                          </p:spTgt>
                                        </p:tgtEl>
                                        <p:attrNameLst>
                                          <p:attrName>style.visibility</p:attrName>
                                        </p:attrNameLst>
                                      </p:cBhvr>
                                      <p:to>
                                        <p:strVal val="visible"/>
                                      </p:to>
                                    </p:set>
                                    <p:animEffect transition="in" filter="fade">
                                      <p:cBhvr>
                                        <p:cTn id="68" dur="1000"/>
                                        <p:tgtEl>
                                          <p:spTgt spid="31747">
                                            <p:txEl>
                                              <p:pRg st="7" end="7"/>
                                            </p:txEl>
                                          </p:spTgt>
                                        </p:tgtEl>
                                      </p:cBhvr>
                                    </p:animEffect>
                                    <p:anim calcmode="lin" valueType="num">
                                      <p:cBhvr>
                                        <p:cTn id="69" dur="1000" fill="hold"/>
                                        <p:tgtEl>
                                          <p:spTgt spid="31747">
                                            <p:txEl>
                                              <p:pRg st="7" end="7"/>
                                            </p:txEl>
                                          </p:spTgt>
                                        </p:tgtEl>
                                        <p:attrNameLst>
                                          <p:attrName>ppt_x</p:attrName>
                                        </p:attrNameLst>
                                      </p:cBhvr>
                                      <p:tavLst>
                                        <p:tav tm="0">
                                          <p:val>
                                            <p:strVal val="#ppt_x"/>
                                          </p:val>
                                        </p:tav>
                                        <p:tav tm="100000">
                                          <p:val>
                                            <p:strVal val="#ppt_x"/>
                                          </p:val>
                                        </p:tav>
                                      </p:tavLst>
                                    </p:anim>
                                    <p:anim calcmode="lin" valueType="num">
                                      <p:cBhvr>
                                        <p:cTn id="70" dur="1000" fill="hold"/>
                                        <p:tgtEl>
                                          <p:spTgt spid="31747">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P spid="31747" grpId="0" build="p"/>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457200"/>
            <a:ext cx="8229600" cy="914400"/>
          </a:xfrm>
        </p:spPr>
        <p:txBody>
          <a:bodyPr anchor="t"/>
          <a:lstStyle/>
          <a:p>
            <a:pPr eaLnBrk="1" hangingPunct="1"/>
            <a:r>
              <a:rPr lang="en-US" sz="4800" dirty="0" smtClean="0"/>
              <a:t>Assisted Learning Services</a:t>
            </a:r>
          </a:p>
        </p:txBody>
      </p:sp>
      <p:sp>
        <p:nvSpPr>
          <p:cNvPr id="24579" name="Rectangle 3"/>
          <p:cNvSpPr>
            <a:spLocks noGrp="1" noChangeArrowheads="1"/>
          </p:cNvSpPr>
          <p:nvPr>
            <p:ph idx="1"/>
          </p:nvPr>
        </p:nvSpPr>
        <p:spPr>
          <a:xfrm>
            <a:off x="1524000" y="2286000"/>
            <a:ext cx="6781800" cy="2819400"/>
          </a:xfrm>
        </p:spPr>
        <p:txBody>
          <a:bodyPr/>
          <a:lstStyle/>
          <a:p>
            <a:pPr eaLnBrk="1" hangingPunct="1">
              <a:lnSpc>
                <a:spcPct val="80000"/>
              </a:lnSpc>
            </a:pPr>
            <a:r>
              <a:rPr lang="en-US" sz="2800" dirty="0" smtClean="0"/>
              <a:t>Quiet testing rooms</a:t>
            </a:r>
          </a:p>
          <a:p>
            <a:pPr eaLnBrk="1" hangingPunct="1">
              <a:lnSpc>
                <a:spcPct val="80000"/>
              </a:lnSpc>
            </a:pPr>
            <a:r>
              <a:rPr lang="en-US" sz="2800" dirty="0"/>
              <a:t>N</a:t>
            </a:r>
            <a:r>
              <a:rPr lang="en-US" sz="2800" dirty="0" smtClean="0"/>
              <a:t>ote takers</a:t>
            </a:r>
          </a:p>
          <a:p>
            <a:pPr eaLnBrk="1" hangingPunct="1">
              <a:lnSpc>
                <a:spcPct val="80000"/>
              </a:lnSpc>
            </a:pPr>
            <a:r>
              <a:rPr lang="en-US" sz="2800" dirty="0" smtClean="0"/>
              <a:t>Readers</a:t>
            </a:r>
          </a:p>
          <a:p>
            <a:pPr eaLnBrk="1" hangingPunct="1">
              <a:lnSpc>
                <a:spcPct val="80000"/>
              </a:lnSpc>
            </a:pPr>
            <a:r>
              <a:rPr lang="en-US" sz="2800" dirty="0"/>
              <a:t>W</a:t>
            </a:r>
            <a:r>
              <a:rPr lang="en-US" sz="2800" dirty="0" smtClean="0"/>
              <a:t>riters for tests</a:t>
            </a:r>
          </a:p>
          <a:p>
            <a:pPr eaLnBrk="1" hangingPunct="1">
              <a:lnSpc>
                <a:spcPct val="80000"/>
              </a:lnSpc>
            </a:pPr>
            <a:r>
              <a:rPr lang="en-US" sz="2800" dirty="0"/>
              <a:t>I</a:t>
            </a:r>
            <a:r>
              <a:rPr lang="en-US" sz="2800" dirty="0" smtClean="0"/>
              <a:t>nterpreters for the hearing impaired</a:t>
            </a:r>
          </a:p>
          <a:p>
            <a:pPr eaLnBrk="1" hangingPunct="1">
              <a:lnSpc>
                <a:spcPct val="80000"/>
              </a:lnSpc>
            </a:pPr>
            <a:r>
              <a:rPr lang="en-US" sz="2800" dirty="0" smtClean="0"/>
              <a:t>Adaptive Lab</a:t>
            </a:r>
          </a:p>
        </p:txBody>
      </p:sp>
      <p:sp>
        <p:nvSpPr>
          <p:cNvPr id="5" name="Rectangle 3"/>
          <p:cNvSpPr txBox="1">
            <a:spLocks noChangeArrowheads="1"/>
          </p:cNvSpPr>
          <p:nvPr/>
        </p:nvSpPr>
        <p:spPr bwMode="auto">
          <a:xfrm>
            <a:off x="457200" y="1524000"/>
            <a:ext cx="82296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eaLnBrk="1" hangingPunct="1">
              <a:lnSpc>
                <a:spcPct val="80000"/>
              </a:lnSpc>
              <a:buFont typeface="Wingdings" pitchFamily="2" charset="2"/>
              <a:buNone/>
            </a:pPr>
            <a:r>
              <a:rPr lang="en-US" sz="3600" b="1" i="1" u="sng" dirty="0" smtClean="0">
                <a:hlinkClick r:id="rId2"/>
              </a:rPr>
              <a:t>www.hfcc.edu/als</a:t>
            </a:r>
            <a:endParaRPr lang="en-US" sz="3600" b="1" i="1" u="sng" dirty="0" smtClean="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1000"/>
                                        <p:tgtEl>
                                          <p:spTgt spid="24578"/>
                                        </p:tgtEl>
                                      </p:cBhvr>
                                    </p:animEffect>
                                    <p:anim calcmode="lin" valueType="num">
                                      <p:cBhvr>
                                        <p:cTn id="8" dur="1000" fill="hold"/>
                                        <p:tgtEl>
                                          <p:spTgt spid="24578"/>
                                        </p:tgtEl>
                                        <p:attrNameLst>
                                          <p:attrName>ppt_x</p:attrName>
                                        </p:attrNameLst>
                                      </p:cBhvr>
                                      <p:tavLst>
                                        <p:tav tm="0">
                                          <p:val>
                                            <p:strVal val="#ppt_x"/>
                                          </p:val>
                                        </p:tav>
                                        <p:tav tm="100000">
                                          <p:val>
                                            <p:strVal val="#ppt_x"/>
                                          </p:val>
                                        </p:tav>
                                      </p:tavLst>
                                    </p:anim>
                                    <p:anim calcmode="lin" valueType="num">
                                      <p:cBhvr>
                                        <p:cTn id="9" dur="1000" fill="hold"/>
                                        <p:tgtEl>
                                          <p:spTgt spid="2457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4579">
                                            <p:txEl>
                                              <p:pRg st="0" end="0"/>
                                            </p:txEl>
                                          </p:spTgt>
                                        </p:tgtEl>
                                        <p:attrNameLst>
                                          <p:attrName>style.visibility</p:attrName>
                                        </p:attrNameLst>
                                      </p:cBhvr>
                                      <p:to>
                                        <p:strVal val="visible"/>
                                      </p:to>
                                    </p:set>
                                    <p:animEffect transition="in" filter="fade">
                                      <p:cBhvr>
                                        <p:cTn id="19" dur="1000"/>
                                        <p:tgtEl>
                                          <p:spTgt spid="24579">
                                            <p:txEl>
                                              <p:pRg st="0" end="0"/>
                                            </p:txEl>
                                          </p:spTgt>
                                        </p:tgtEl>
                                      </p:cBhvr>
                                    </p:animEffect>
                                    <p:anim calcmode="lin" valueType="num">
                                      <p:cBhvr>
                                        <p:cTn id="20" dur="1000" fill="hold"/>
                                        <p:tgtEl>
                                          <p:spTgt spid="24579">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457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4579">
                                            <p:txEl>
                                              <p:pRg st="1" end="1"/>
                                            </p:txEl>
                                          </p:spTgt>
                                        </p:tgtEl>
                                        <p:attrNameLst>
                                          <p:attrName>style.visibility</p:attrName>
                                        </p:attrNameLst>
                                      </p:cBhvr>
                                      <p:to>
                                        <p:strVal val="visible"/>
                                      </p:to>
                                    </p:set>
                                    <p:animEffect transition="in" filter="fade">
                                      <p:cBhvr>
                                        <p:cTn id="26" dur="1000"/>
                                        <p:tgtEl>
                                          <p:spTgt spid="24579">
                                            <p:txEl>
                                              <p:pRg st="1" end="1"/>
                                            </p:txEl>
                                          </p:spTgt>
                                        </p:tgtEl>
                                      </p:cBhvr>
                                    </p:animEffect>
                                    <p:anim calcmode="lin" valueType="num">
                                      <p:cBhvr>
                                        <p:cTn id="27" dur="1000" fill="hold"/>
                                        <p:tgtEl>
                                          <p:spTgt spid="24579">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2457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4579">
                                            <p:txEl>
                                              <p:pRg st="2" end="2"/>
                                            </p:txEl>
                                          </p:spTgt>
                                        </p:tgtEl>
                                        <p:attrNameLst>
                                          <p:attrName>style.visibility</p:attrName>
                                        </p:attrNameLst>
                                      </p:cBhvr>
                                      <p:to>
                                        <p:strVal val="visible"/>
                                      </p:to>
                                    </p:set>
                                    <p:animEffect transition="in" filter="fade">
                                      <p:cBhvr>
                                        <p:cTn id="33" dur="1000"/>
                                        <p:tgtEl>
                                          <p:spTgt spid="24579">
                                            <p:txEl>
                                              <p:pRg st="2" end="2"/>
                                            </p:txEl>
                                          </p:spTgt>
                                        </p:tgtEl>
                                      </p:cBhvr>
                                    </p:animEffect>
                                    <p:anim calcmode="lin" valueType="num">
                                      <p:cBhvr>
                                        <p:cTn id="34" dur="1000" fill="hold"/>
                                        <p:tgtEl>
                                          <p:spTgt spid="24579">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2457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4579">
                                            <p:txEl>
                                              <p:pRg st="3" end="3"/>
                                            </p:txEl>
                                          </p:spTgt>
                                        </p:tgtEl>
                                        <p:attrNameLst>
                                          <p:attrName>style.visibility</p:attrName>
                                        </p:attrNameLst>
                                      </p:cBhvr>
                                      <p:to>
                                        <p:strVal val="visible"/>
                                      </p:to>
                                    </p:set>
                                    <p:animEffect transition="in" filter="fade">
                                      <p:cBhvr>
                                        <p:cTn id="40" dur="1000"/>
                                        <p:tgtEl>
                                          <p:spTgt spid="24579">
                                            <p:txEl>
                                              <p:pRg st="3" end="3"/>
                                            </p:txEl>
                                          </p:spTgt>
                                        </p:tgtEl>
                                      </p:cBhvr>
                                    </p:animEffect>
                                    <p:anim calcmode="lin" valueType="num">
                                      <p:cBhvr>
                                        <p:cTn id="41" dur="1000" fill="hold"/>
                                        <p:tgtEl>
                                          <p:spTgt spid="24579">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2457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4579">
                                            <p:txEl>
                                              <p:pRg st="4" end="4"/>
                                            </p:txEl>
                                          </p:spTgt>
                                        </p:tgtEl>
                                        <p:attrNameLst>
                                          <p:attrName>style.visibility</p:attrName>
                                        </p:attrNameLst>
                                      </p:cBhvr>
                                      <p:to>
                                        <p:strVal val="visible"/>
                                      </p:to>
                                    </p:set>
                                    <p:animEffect transition="in" filter="fade">
                                      <p:cBhvr>
                                        <p:cTn id="47" dur="1000"/>
                                        <p:tgtEl>
                                          <p:spTgt spid="24579">
                                            <p:txEl>
                                              <p:pRg st="4" end="4"/>
                                            </p:txEl>
                                          </p:spTgt>
                                        </p:tgtEl>
                                      </p:cBhvr>
                                    </p:animEffect>
                                    <p:anim calcmode="lin" valueType="num">
                                      <p:cBhvr>
                                        <p:cTn id="48" dur="1000" fill="hold"/>
                                        <p:tgtEl>
                                          <p:spTgt spid="24579">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2457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4579">
                                            <p:txEl>
                                              <p:pRg st="5" end="5"/>
                                            </p:txEl>
                                          </p:spTgt>
                                        </p:tgtEl>
                                        <p:attrNameLst>
                                          <p:attrName>style.visibility</p:attrName>
                                        </p:attrNameLst>
                                      </p:cBhvr>
                                      <p:to>
                                        <p:strVal val="visible"/>
                                      </p:to>
                                    </p:set>
                                    <p:animEffect transition="in" filter="fade">
                                      <p:cBhvr>
                                        <p:cTn id="54" dur="1000"/>
                                        <p:tgtEl>
                                          <p:spTgt spid="24579">
                                            <p:txEl>
                                              <p:pRg st="5" end="5"/>
                                            </p:txEl>
                                          </p:spTgt>
                                        </p:tgtEl>
                                      </p:cBhvr>
                                    </p:animEffect>
                                    <p:anim calcmode="lin" valueType="num">
                                      <p:cBhvr>
                                        <p:cTn id="55" dur="1000" fill="hold"/>
                                        <p:tgtEl>
                                          <p:spTgt spid="24579">
                                            <p:txEl>
                                              <p:pRg st="5" end="5"/>
                                            </p:txEl>
                                          </p:spTgt>
                                        </p:tgtEl>
                                        <p:attrNameLst>
                                          <p:attrName>ppt_x</p:attrName>
                                        </p:attrNameLst>
                                      </p:cBhvr>
                                      <p:tavLst>
                                        <p:tav tm="0">
                                          <p:val>
                                            <p:strVal val="#ppt_x"/>
                                          </p:val>
                                        </p:tav>
                                        <p:tav tm="100000">
                                          <p:val>
                                            <p:strVal val="#ppt_x"/>
                                          </p:val>
                                        </p:tav>
                                      </p:tavLst>
                                    </p:anim>
                                    <p:anim calcmode="lin" valueType="num">
                                      <p:cBhvr>
                                        <p:cTn id="56" dur="1000" fill="hold"/>
                                        <p:tgtEl>
                                          <p:spTgt spid="2457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P spid="24579" grpId="0" build="p"/>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idx="1"/>
          </p:nvPr>
        </p:nvSpPr>
        <p:spPr>
          <a:xfrm>
            <a:off x="2628900" y="3124200"/>
            <a:ext cx="3962400" cy="1905000"/>
          </a:xfrm>
        </p:spPr>
        <p:txBody>
          <a:bodyPr/>
          <a:lstStyle/>
          <a:p>
            <a:pPr eaLnBrk="1" hangingPunct="1">
              <a:lnSpc>
                <a:spcPct val="80000"/>
              </a:lnSpc>
              <a:spcBef>
                <a:spcPts val="0"/>
              </a:spcBef>
              <a:spcAft>
                <a:spcPts val="600"/>
              </a:spcAft>
            </a:pPr>
            <a:r>
              <a:rPr lang="en-US" sz="2400" dirty="0" smtClean="0"/>
              <a:t>Personal Counseling</a:t>
            </a:r>
          </a:p>
          <a:p>
            <a:pPr eaLnBrk="1" hangingPunct="1">
              <a:lnSpc>
                <a:spcPct val="80000"/>
              </a:lnSpc>
              <a:spcBef>
                <a:spcPts val="0"/>
              </a:spcBef>
              <a:spcAft>
                <a:spcPts val="600"/>
              </a:spcAft>
            </a:pPr>
            <a:r>
              <a:rPr lang="en-US" sz="2400" dirty="0" smtClean="0"/>
              <a:t>Academic Training</a:t>
            </a:r>
          </a:p>
          <a:p>
            <a:pPr eaLnBrk="1" hangingPunct="1">
              <a:lnSpc>
                <a:spcPct val="80000"/>
              </a:lnSpc>
              <a:spcBef>
                <a:spcPts val="0"/>
              </a:spcBef>
              <a:spcAft>
                <a:spcPts val="600"/>
              </a:spcAft>
            </a:pPr>
            <a:r>
              <a:rPr lang="en-US" sz="2400" dirty="0" smtClean="0"/>
              <a:t>Financial Assistance</a:t>
            </a:r>
          </a:p>
          <a:p>
            <a:pPr marL="1200150" lvl="2" indent="-342900" eaLnBrk="1" hangingPunct="1">
              <a:lnSpc>
                <a:spcPct val="80000"/>
              </a:lnSpc>
              <a:spcBef>
                <a:spcPts val="0"/>
              </a:spcBef>
              <a:spcAft>
                <a:spcPts val="600"/>
              </a:spcAft>
              <a:buFont typeface="Arial" pitchFamily="34" charset="0"/>
              <a:buChar char="•"/>
            </a:pPr>
            <a:r>
              <a:rPr lang="en-US" sz="2000" dirty="0" err="1" smtClean="0"/>
              <a:t>Dreamkeepers</a:t>
            </a:r>
            <a:endParaRPr lang="en-US" sz="2000" dirty="0" smtClean="0"/>
          </a:p>
          <a:p>
            <a:pPr marL="1200150" lvl="2" indent="-342900" eaLnBrk="1" hangingPunct="1">
              <a:lnSpc>
                <a:spcPct val="80000"/>
              </a:lnSpc>
              <a:spcBef>
                <a:spcPts val="0"/>
              </a:spcBef>
              <a:spcAft>
                <a:spcPts val="600"/>
              </a:spcAft>
              <a:buFont typeface="Arial" pitchFamily="34" charset="0"/>
              <a:buChar char="•"/>
            </a:pPr>
            <a:r>
              <a:rPr lang="en-US" sz="2000" dirty="0" smtClean="0"/>
              <a:t>Emergency Fund</a:t>
            </a:r>
            <a:endParaRPr lang="en-US" sz="2000" b="1" i="1" dirty="0" smtClean="0"/>
          </a:p>
          <a:p>
            <a:pPr eaLnBrk="1" hangingPunct="1">
              <a:lnSpc>
                <a:spcPct val="80000"/>
              </a:lnSpc>
              <a:buFont typeface="Wingdings" pitchFamily="2" charset="2"/>
              <a:buNone/>
            </a:pPr>
            <a:r>
              <a:rPr lang="en-US" sz="4400" b="1" dirty="0" smtClean="0"/>
              <a:t>		 </a:t>
            </a:r>
          </a:p>
          <a:p>
            <a:pPr eaLnBrk="1" hangingPunct="1">
              <a:lnSpc>
                <a:spcPct val="80000"/>
              </a:lnSpc>
              <a:buFont typeface="Wingdings" pitchFamily="2" charset="2"/>
              <a:buNone/>
            </a:pPr>
            <a:r>
              <a:rPr lang="en-US" sz="4400" dirty="0" smtClean="0"/>
              <a:t>		</a:t>
            </a:r>
            <a:r>
              <a:rPr lang="en-US" sz="4400" b="1" dirty="0" smtClean="0"/>
              <a:t> </a:t>
            </a:r>
            <a:endParaRPr lang="en-US" sz="4400" b="1" i="1" dirty="0" smtClean="0"/>
          </a:p>
          <a:p>
            <a:pPr eaLnBrk="1" hangingPunct="1">
              <a:lnSpc>
                <a:spcPct val="80000"/>
              </a:lnSpc>
              <a:buFont typeface="Wingdings" pitchFamily="2" charset="2"/>
              <a:buNone/>
            </a:pPr>
            <a:endParaRPr lang="en-US" sz="4400" b="1" i="1" dirty="0" smtClean="0"/>
          </a:p>
        </p:txBody>
      </p:sp>
      <p:sp>
        <p:nvSpPr>
          <p:cNvPr id="33797" name="Text Box 7"/>
          <p:cNvSpPr txBox="1">
            <a:spLocks noChangeArrowheads="1"/>
          </p:cNvSpPr>
          <p:nvPr/>
        </p:nvSpPr>
        <p:spPr bwMode="auto">
          <a:xfrm>
            <a:off x="381000" y="685800"/>
            <a:ext cx="8458200" cy="769441"/>
          </a:xfrm>
          <a:prstGeom prst="rect">
            <a:avLst/>
          </a:prstGeom>
          <a:noFill/>
          <a:ln w="9525">
            <a:noFill/>
            <a:miter lim="800000"/>
            <a:headEnd/>
            <a:tailEnd/>
          </a:ln>
        </p:spPr>
        <p:txBody>
          <a:bodyPr wrap="square">
            <a:spAutoFit/>
          </a:bodyPr>
          <a:lstStyle/>
          <a:p>
            <a:pPr algn="ctr">
              <a:spcBef>
                <a:spcPts val="0"/>
              </a:spcBef>
            </a:pPr>
            <a:r>
              <a:rPr lang="en-US" sz="4400" b="1" dirty="0">
                <a:solidFill>
                  <a:schemeClr val="tx2"/>
                </a:solidFill>
              </a:rPr>
              <a:t>Student Outreach and </a:t>
            </a:r>
            <a:r>
              <a:rPr lang="en-US" sz="4400" b="1" dirty="0" smtClean="0">
                <a:solidFill>
                  <a:schemeClr val="tx2"/>
                </a:solidFill>
              </a:rPr>
              <a:t>Support</a:t>
            </a:r>
          </a:p>
        </p:txBody>
      </p:sp>
      <p:sp>
        <p:nvSpPr>
          <p:cNvPr id="6" name="Rectangle 3"/>
          <p:cNvSpPr txBox="1">
            <a:spLocks noChangeArrowheads="1"/>
          </p:cNvSpPr>
          <p:nvPr/>
        </p:nvSpPr>
        <p:spPr bwMode="auto">
          <a:xfrm>
            <a:off x="1790700" y="1714500"/>
            <a:ext cx="56388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eaLnBrk="1" hangingPunct="1">
              <a:lnSpc>
                <a:spcPct val="80000"/>
              </a:lnSpc>
              <a:buFont typeface="Wingdings" pitchFamily="2" charset="2"/>
              <a:buNone/>
            </a:pPr>
            <a:r>
              <a:rPr lang="en-US" b="1" i="1" u="sng" dirty="0" smtClean="0">
                <a:solidFill>
                  <a:schemeClr val="tx2"/>
                </a:solidFill>
                <a:hlinkClick r:id="rId3"/>
              </a:rPr>
              <a:t>www.hfcc.edu/sos</a:t>
            </a:r>
            <a:r>
              <a:rPr lang="en-US" b="1" i="1" u="sng" dirty="0" smtClean="0">
                <a:solidFill>
                  <a:schemeClr val="tx2"/>
                </a:solidFill>
              </a:rPr>
              <a:t> </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797"/>
                                        </p:tgtEl>
                                        <p:attrNameLst>
                                          <p:attrName>style.visibility</p:attrName>
                                        </p:attrNameLst>
                                      </p:cBhvr>
                                      <p:to>
                                        <p:strVal val="visible"/>
                                      </p:to>
                                    </p:set>
                                    <p:animEffect transition="in" filter="fade">
                                      <p:cBhvr>
                                        <p:cTn id="7" dur="1000"/>
                                        <p:tgtEl>
                                          <p:spTgt spid="33797"/>
                                        </p:tgtEl>
                                      </p:cBhvr>
                                    </p:animEffect>
                                    <p:anim calcmode="lin" valueType="num">
                                      <p:cBhvr>
                                        <p:cTn id="8" dur="1000" fill="hold"/>
                                        <p:tgtEl>
                                          <p:spTgt spid="33797"/>
                                        </p:tgtEl>
                                        <p:attrNameLst>
                                          <p:attrName>ppt_x</p:attrName>
                                        </p:attrNameLst>
                                      </p:cBhvr>
                                      <p:tavLst>
                                        <p:tav tm="0">
                                          <p:val>
                                            <p:strVal val="#ppt_x"/>
                                          </p:val>
                                        </p:tav>
                                        <p:tav tm="100000">
                                          <p:val>
                                            <p:strVal val="#ppt_x"/>
                                          </p:val>
                                        </p:tav>
                                      </p:tavLst>
                                    </p:anim>
                                    <p:anim calcmode="lin" valueType="num">
                                      <p:cBhvr>
                                        <p:cTn id="9" dur="1000" fill="hold"/>
                                        <p:tgtEl>
                                          <p:spTgt spid="3379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3794">
                                            <p:txEl>
                                              <p:pRg st="0" end="0"/>
                                            </p:txEl>
                                          </p:spTgt>
                                        </p:tgtEl>
                                        <p:attrNameLst>
                                          <p:attrName>style.visibility</p:attrName>
                                        </p:attrNameLst>
                                      </p:cBhvr>
                                      <p:to>
                                        <p:strVal val="visible"/>
                                      </p:to>
                                    </p:set>
                                    <p:animEffect transition="in" filter="fade">
                                      <p:cBhvr>
                                        <p:cTn id="19" dur="1000"/>
                                        <p:tgtEl>
                                          <p:spTgt spid="33794">
                                            <p:txEl>
                                              <p:pRg st="0" end="0"/>
                                            </p:txEl>
                                          </p:spTgt>
                                        </p:tgtEl>
                                      </p:cBhvr>
                                    </p:animEffect>
                                    <p:anim calcmode="lin" valueType="num">
                                      <p:cBhvr>
                                        <p:cTn id="20" dur="1000" fill="hold"/>
                                        <p:tgtEl>
                                          <p:spTgt spid="3379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379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3794">
                                            <p:txEl>
                                              <p:pRg st="1" end="1"/>
                                            </p:txEl>
                                          </p:spTgt>
                                        </p:tgtEl>
                                        <p:attrNameLst>
                                          <p:attrName>style.visibility</p:attrName>
                                        </p:attrNameLst>
                                      </p:cBhvr>
                                      <p:to>
                                        <p:strVal val="visible"/>
                                      </p:to>
                                    </p:set>
                                    <p:animEffect transition="in" filter="fade">
                                      <p:cBhvr>
                                        <p:cTn id="26" dur="1000"/>
                                        <p:tgtEl>
                                          <p:spTgt spid="33794">
                                            <p:txEl>
                                              <p:pRg st="1" end="1"/>
                                            </p:txEl>
                                          </p:spTgt>
                                        </p:tgtEl>
                                      </p:cBhvr>
                                    </p:animEffect>
                                    <p:anim calcmode="lin" valueType="num">
                                      <p:cBhvr>
                                        <p:cTn id="27" dur="1000" fill="hold"/>
                                        <p:tgtEl>
                                          <p:spTgt spid="33794">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379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3794">
                                            <p:txEl>
                                              <p:pRg st="2" end="2"/>
                                            </p:txEl>
                                          </p:spTgt>
                                        </p:tgtEl>
                                        <p:attrNameLst>
                                          <p:attrName>style.visibility</p:attrName>
                                        </p:attrNameLst>
                                      </p:cBhvr>
                                      <p:to>
                                        <p:strVal val="visible"/>
                                      </p:to>
                                    </p:set>
                                    <p:animEffect transition="in" filter="fade">
                                      <p:cBhvr>
                                        <p:cTn id="33" dur="1000"/>
                                        <p:tgtEl>
                                          <p:spTgt spid="33794">
                                            <p:txEl>
                                              <p:pRg st="2" end="2"/>
                                            </p:txEl>
                                          </p:spTgt>
                                        </p:tgtEl>
                                      </p:cBhvr>
                                    </p:animEffect>
                                    <p:anim calcmode="lin" valueType="num">
                                      <p:cBhvr>
                                        <p:cTn id="34" dur="1000" fill="hold"/>
                                        <p:tgtEl>
                                          <p:spTgt spid="33794">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33794">
                                            <p:txEl>
                                              <p:pRg st="2" end="2"/>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3794">
                                            <p:txEl>
                                              <p:pRg st="3" end="3"/>
                                            </p:txEl>
                                          </p:spTgt>
                                        </p:tgtEl>
                                        <p:attrNameLst>
                                          <p:attrName>style.visibility</p:attrName>
                                        </p:attrNameLst>
                                      </p:cBhvr>
                                      <p:to>
                                        <p:strVal val="visible"/>
                                      </p:to>
                                    </p:set>
                                    <p:animEffect transition="in" filter="fade">
                                      <p:cBhvr>
                                        <p:cTn id="38" dur="1000"/>
                                        <p:tgtEl>
                                          <p:spTgt spid="33794">
                                            <p:txEl>
                                              <p:pRg st="3" end="3"/>
                                            </p:txEl>
                                          </p:spTgt>
                                        </p:tgtEl>
                                      </p:cBhvr>
                                    </p:animEffect>
                                    <p:anim calcmode="lin" valueType="num">
                                      <p:cBhvr>
                                        <p:cTn id="39" dur="1000" fill="hold"/>
                                        <p:tgtEl>
                                          <p:spTgt spid="33794">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33794">
                                            <p:txEl>
                                              <p:pRg st="3" end="3"/>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3794">
                                            <p:txEl>
                                              <p:pRg st="4" end="4"/>
                                            </p:txEl>
                                          </p:spTgt>
                                        </p:tgtEl>
                                        <p:attrNameLst>
                                          <p:attrName>style.visibility</p:attrName>
                                        </p:attrNameLst>
                                      </p:cBhvr>
                                      <p:to>
                                        <p:strVal val="visible"/>
                                      </p:to>
                                    </p:set>
                                    <p:animEffect transition="in" filter="fade">
                                      <p:cBhvr>
                                        <p:cTn id="43" dur="1000"/>
                                        <p:tgtEl>
                                          <p:spTgt spid="33794">
                                            <p:txEl>
                                              <p:pRg st="4" end="4"/>
                                            </p:txEl>
                                          </p:spTgt>
                                        </p:tgtEl>
                                      </p:cBhvr>
                                    </p:animEffect>
                                    <p:anim calcmode="lin" valueType="num">
                                      <p:cBhvr>
                                        <p:cTn id="44" dur="1000" fill="hold"/>
                                        <p:tgtEl>
                                          <p:spTgt spid="33794">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3379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uiExpand="1" build="p"/>
      <p:bldP spid="33797"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753" y="457200"/>
            <a:ext cx="8229600" cy="1020762"/>
          </a:xfrm>
        </p:spPr>
        <p:txBody>
          <a:bodyPr/>
          <a:lstStyle/>
          <a:p>
            <a:r>
              <a:rPr lang="en-US" sz="4800" dirty="0" smtClean="0"/>
              <a:t>Office of Career Services</a:t>
            </a:r>
            <a:endParaRPr lang="en-US" sz="4800" dirty="0"/>
          </a:p>
        </p:txBody>
      </p:sp>
      <p:sp>
        <p:nvSpPr>
          <p:cNvPr id="3" name="Content Placeholder 2"/>
          <p:cNvSpPr>
            <a:spLocks noGrp="1"/>
          </p:cNvSpPr>
          <p:nvPr>
            <p:ph idx="1"/>
          </p:nvPr>
        </p:nvSpPr>
        <p:spPr>
          <a:xfrm>
            <a:off x="558053" y="2895600"/>
            <a:ext cx="8001000" cy="1676400"/>
          </a:xfrm>
        </p:spPr>
        <p:txBody>
          <a:bodyPr numCol="2"/>
          <a:lstStyle/>
          <a:p>
            <a:pPr marL="511175" indent="-161925"/>
            <a:r>
              <a:rPr lang="en-US" sz="2400" dirty="0" smtClean="0"/>
              <a:t>Cover Letter  Writing</a:t>
            </a:r>
          </a:p>
          <a:p>
            <a:pPr indent="4763"/>
            <a:r>
              <a:rPr lang="en-US" sz="2400" dirty="0" smtClean="0"/>
              <a:t> Resume Writing</a:t>
            </a:r>
          </a:p>
          <a:p>
            <a:pPr indent="4763"/>
            <a:r>
              <a:rPr lang="en-US" sz="2400" dirty="0" smtClean="0"/>
              <a:t> Dress for Success</a:t>
            </a:r>
          </a:p>
          <a:p>
            <a:pPr indent="4763"/>
            <a:r>
              <a:rPr lang="en-US" sz="2400" dirty="0" smtClean="0"/>
              <a:t> Workplace Transition</a:t>
            </a:r>
          </a:p>
          <a:p>
            <a:pPr indent="4763"/>
            <a:r>
              <a:rPr lang="en-US" sz="2400" dirty="0" smtClean="0"/>
              <a:t> Job Search Strategies</a:t>
            </a:r>
          </a:p>
          <a:p>
            <a:pPr indent="4763"/>
            <a:r>
              <a:rPr lang="en-US" sz="2400" dirty="0"/>
              <a:t> </a:t>
            </a:r>
            <a:r>
              <a:rPr lang="en-US" sz="2400" dirty="0" smtClean="0"/>
              <a:t>On-campus Job Fairs</a:t>
            </a:r>
            <a:endParaRPr lang="en-US" sz="2400" dirty="0"/>
          </a:p>
        </p:txBody>
      </p:sp>
      <p:sp>
        <p:nvSpPr>
          <p:cNvPr id="4" name="Rectangle 3"/>
          <p:cNvSpPr/>
          <p:nvPr/>
        </p:nvSpPr>
        <p:spPr>
          <a:xfrm>
            <a:off x="2119424" y="1600200"/>
            <a:ext cx="4878259" cy="646331"/>
          </a:xfrm>
          <a:prstGeom prst="rect">
            <a:avLst/>
          </a:prstGeom>
        </p:spPr>
        <p:txBody>
          <a:bodyPr wrap="none">
            <a:spAutoFit/>
          </a:bodyPr>
          <a:lstStyle/>
          <a:p>
            <a:pPr marL="0" indent="0" algn="ctr" eaLnBrk="1" hangingPunct="1">
              <a:buNone/>
            </a:pPr>
            <a:r>
              <a:rPr lang="en-US" sz="3600" dirty="0">
                <a:hlinkClick r:id="rId2"/>
              </a:rPr>
              <a:t>http://</a:t>
            </a:r>
            <a:r>
              <a:rPr lang="en-US" sz="3600" dirty="0" smtClean="0">
                <a:hlinkClick r:id="rId2"/>
              </a:rPr>
              <a:t>careers.hfcc.edu</a:t>
            </a:r>
            <a:r>
              <a:rPr lang="en-US" sz="3600" dirty="0" smtClean="0"/>
              <a:t> </a:t>
            </a:r>
            <a:endParaRPr lang="en-US" sz="3600" dirty="0"/>
          </a:p>
        </p:txBody>
      </p:sp>
    </p:spTree>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1000"/>
                                        <p:tgtEl>
                                          <p:spTgt spid="3">
                                            <p:txEl>
                                              <p:pRg st="3" end="3"/>
                                            </p:txEl>
                                          </p:spTgt>
                                        </p:tgtEl>
                                      </p:cBhvr>
                                    </p:animEffect>
                                    <p:anim calcmode="lin" valueType="num">
                                      <p:cBhvr>
                                        <p:cTn id="4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fade">
                                      <p:cBhvr>
                                        <p:cTn id="49" dur="1000"/>
                                        <p:tgtEl>
                                          <p:spTgt spid="3">
                                            <p:txEl>
                                              <p:pRg st="4" end="4"/>
                                            </p:txEl>
                                          </p:spTgt>
                                        </p:tgtEl>
                                      </p:cBhvr>
                                    </p:animEffect>
                                    <p:anim calcmode="lin" valueType="num">
                                      <p:cBhvr>
                                        <p:cTn id="5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5" end="5"/>
                                            </p:txEl>
                                          </p:spTgt>
                                        </p:tgtEl>
                                        <p:attrNameLst>
                                          <p:attrName>style.visibility</p:attrName>
                                        </p:attrNameLst>
                                      </p:cBhvr>
                                      <p:to>
                                        <p:strVal val="visible"/>
                                      </p:to>
                                    </p:set>
                                    <p:animEffect transition="in" filter="fade">
                                      <p:cBhvr>
                                        <p:cTn id="56" dur="1000"/>
                                        <p:tgtEl>
                                          <p:spTgt spid="3">
                                            <p:txEl>
                                              <p:pRg st="5" end="5"/>
                                            </p:txEl>
                                          </p:spTgt>
                                        </p:tgtEl>
                                      </p:cBhvr>
                                    </p:animEffect>
                                    <p:anim calcmode="lin" valueType="num">
                                      <p:cBhvr>
                                        <p:cTn id="5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457200" y="228600"/>
            <a:ext cx="8229600" cy="639762"/>
          </a:xfrm>
        </p:spPr>
        <p:txBody>
          <a:bodyPr anchor="b"/>
          <a:lstStyle/>
          <a:p>
            <a:pPr eaLnBrk="1" hangingPunct="1"/>
            <a:r>
              <a:rPr lang="en-US" dirty="0" smtClean="0"/>
              <a:t>Tips for College Success</a:t>
            </a:r>
          </a:p>
        </p:txBody>
      </p:sp>
      <p:sp>
        <p:nvSpPr>
          <p:cNvPr id="30723" name="Rectangle 3"/>
          <p:cNvSpPr>
            <a:spLocks noGrp="1" noChangeArrowheads="1"/>
          </p:cNvSpPr>
          <p:nvPr>
            <p:ph type="body" idx="4294967295"/>
          </p:nvPr>
        </p:nvSpPr>
        <p:spPr>
          <a:xfrm>
            <a:off x="1371600" y="914400"/>
            <a:ext cx="6629400" cy="4953000"/>
          </a:xfrm>
        </p:spPr>
        <p:txBody>
          <a:bodyPr>
            <a:noAutofit/>
          </a:bodyPr>
          <a:lstStyle/>
          <a:p>
            <a:pPr>
              <a:buFont typeface="+mj-lt"/>
              <a:buAutoNum type="arabicPeriod"/>
            </a:pPr>
            <a:r>
              <a:rPr lang="en-US" sz="1600" dirty="0" smtClean="0"/>
              <a:t>Go to class!</a:t>
            </a:r>
          </a:p>
          <a:p>
            <a:pPr>
              <a:buFont typeface="+mj-lt"/>
              <a:buAutoNum type="arabicPeriod"/>
            </a:pPr>
            <a:endParaRPr lang="en-US" sz="1600" dirty="0" smtClean="0"/>
          </a:p>
          <a:p>
            <a:pPr>
              <a:buFont typeface="+mj-lt"/>
              <a:buAutoNum type="arabicPeriod"/>
            </a:pPr>
            <a:r>
              <a:rPr lang="en-US" sz="1600" dirty="0" smtClean="0"/>
              <a:t>Buy your textbooks.</a:t>
            </a:r>
          </a:p>
          <a:p>
            <a:pPr>
              <a:buFont typeface="+mj-lt"/>
              <a:buAutoNum type="arabicPeriod"/>
            </a:pPr>
            <a:endParaRPr lang="en-US" sz="1600" dirty="0" smtClean="0"/>
          </a:p>
          <a:p>
            <a:pPr>
              <a:buFont typeface="+mj-lt"/>
              <a:buAutoNum type="arabicPeriod"/>
            </a:pPr>
            <a:r>
              <a:rPr lang="en-US" sz="1600" dirty="0" smtClean="0"/>
              <a:t>Carefully read and follow the syllabus.</a:t>
            </a:r>
          </a:p>
          <a:p>
            <a:pPr>
              <a:buFont typeface="+mj-lt"/>
              <a:buAutoNum type="arabicPeriod"/>
            </a:pPr>
            <a:endParaRPr lang="en-US" sz="1600" dirty="0" smtClean="0"/>
          </a:p>
          <a:p>
            <a:pPr>
              <a:buFont typeface="+mj-lt"/>
              <a:buAutoNum type="arabicPeriod"/>
            </a:pPr>
            <a:r>
              <a:rPr lang="en-US" sz="1600" dirty="0" smtClean="0"/>
              <a:t>Use </a:t>
            </a:r>
            <a:r>
              <a:rPr lang="en-US" sz="1600" dirty="0"/>
              <a:t>the instructor’s office hours. </a:t>
            </a:r>
            <a:endParaRPr lang="en-US" sz="1600" dirty="0" smtClean="0"/>
          </a:p>
          <a:p>
            <a:pPr>
              <a:buFont typeface="+mj-lt"/>
              <a:buAutoNum type="arabicPeriod"/>
            </a:pPr>
            <a:endParaRPr lang="en-US" sz="1600" dirty="0"/>
          </a:p>
          <a:p>
            <a:pPr>
              <a:buFont typeface="+mj-lt"/>
              <a:buAutoNum type="arabicPeriod"/>
            </a:pPr>
            <a:r>
              <a:rPr lang="en-US" sz="1600" dirty="0" smtClean="0"/>
              <a:t>Learn </a:t>
            </a:r>
            <a:r>
              <a:rPr lang="en-US" sz="1600" dirty="0"/>
              <a:t>where and when you learn best for each kind of learning you have to do</a:t>
            </a:r>
            <a:r>
              <a:rPr lang="en-US" sz="1600" dirty="0" smtClean="0"/>
              <a:t>. Hawk Tour?</a:t>
            </a:r>
          </a:p>
          <a:p>
            <a:pPr>
              <a:buFont typeface="+mj-lt"/>
              <a:buAutoNum type="arabicPeriod"/>
            </a:pPr>
            <a:endParaRPr lang="en-US" sz="1600" dirty="0" smtClean="0"/>
          </a:p>
          <a:p>
            <a:pPr>
              <a:buFont typeface="+mj-lt"/>
              <a:buAutoNum type="arabicPeriod"/>
            </a:pPr>
            <a:r>
              <a:rPr lang="en-US" sz="1600" dirty="0" smtClean="0"/>
              <a:t>Make the best use of HFC’s </a:t>
            </a:r>
            <a:r>
              <a:rPr lang="en-US" sz="1600" u="sng" dirty="0" smtClean="0"/>
              <a:t>free</a:t>
            </a:r>
            <a:r>
              <a:rPr lang="en-US" sz="1600" dirty="0" smtClean="0"/>
              <a:t> learning support resources.  Identify your needs and prepare questions.</a:t>
            </a:r>
          </a:p>
          <a:p>
            <a:pPr>
              <a:buFont typeface="+mj-lt"/>
              <a:buAutoNum type="arabicPeriod"/>
            </a:pPr>
            <a:endParaRPr lang="en-US" sz="1600" dirty="0" smtClean="0"/>
          </a:p>
          <a:p>
            <a:pPr>
              <a:buFont typeface="+mj-lt"/>
              <a:buAutoNum type="arabicPeriod"/>
            </a:pPr>
            <a:r>
              <a:rPr lang="en-US" sz="1600" dirty="0"/>
              <a:t>Learn from others, but do honest </a:t>
            </a:r>
            <a:r>
              <a:rPr lang="en-US" sz="1600" dirty="0" smtClean="0"/>
              <a:t>work.</a:t>
            </a:r>
          </a:p>
          <a:p>
            <a:pPr>
              <a:buFont typeface="+mj-lt"/>
              <a:buAutoNum type="arabicPeriod"/>
            </a:pPr>
            <a:endParaRPr lang="en-US" sz="1600" dirty="0" smtClean="0"/>
          </a:p>
          <a:p>
            <a:pPr>
              <a:buFont typeface="+mj-lt"/>
              <a:buAutoNum type="arabicPeriod"/>
            </a:pPr>
            <a:r>
              <a:rPr lang="en-US" sz="1600" dirty="0" smtClean="0"/>
              <a:t>Think positively and constructively.</a:t>
            </a:r>
            <a:endParaRPr lang="en-US" sz="1600" dirty="0"/>
          </a:p>
          <a:p>
            <a:pPr marL="0" indent="0">
              <a:buNone/>
            </a:pPr>
            <a:endParaRPr lang="en-US" sz="2800" dirty="0"/>
          </a:p>
        </p:txBody>
      </p:sp>
    </p:spTree>
    <p:extLst>
      <p:ext uri="{BB962C8B-B14F-4D97-AF65-F5344CB8AC3E}">
        <p14:creationId xmlns:p14="http://schemas.microsoft.com/office/powerpoint/2010/main" val="3325652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fade">
                                      <p:cBhvr>
                                        <p:cTn id="7" dur="800" decel="100000"/>
                                        <p:tgtEl>
                                          <p:spTgt spid="30722"/>
                                        </p:tgtEl>
                                      </p:cBhvr>
                                    </p:animEffect>
                                    <p:anim calcmode="lin" valueType="num">
                                      <p:cBhvr>
                                        <p:cTn id="8" dur="800" decel="100000" fill="hold"/>
                                        <p:tgtEl>
                                          <p:spTgt spid="30722"/>
                                        </p:tgtEl>
                                        <p:attrNameLst>
                                          <p:attrName>style.rotation</p:attrName>
                                        </p:attrNameLst>
                                      </p:cBhvr>
                                      <p:tavLst>
                                        <p:tav tm="0">
                                          <p:val>
                                            <p:fltVal val="-90"/>
                                          </p:val>
                                        </p:tav>
                                        <p:tav tm="100000">
                                          <p:val>
                                            <p:fltVal val="0"/>
                                          </p:val>
                                        </p:tav>
                                      </p:tavLst>
                                    </p:anim>
                                    <p:anim calcmode="lin" valueType="num">
                                      <p:cBhvr>
                                        <p:cTn id="9" dur="800" decel="100000" fill="hold"/>
                                        <p:tgtEl>
                                          <p:spTgt spid="30722"/>
                                        </p:tgtEl>
                                        <p:attrNameLst>
                                          <p:attrName>ppt_x</p:attrName>
                                        </p:attrNameLst>
                                      </p:cBhvr>
                                      <p:tavLst>
                                        <p:tav tm="0">
                                          <p:val>
                                            <p:strVal val="#ppt_x+0.4"/>
                                          </p:val>
                                        </p:tav>
                                        <p:tav tm="100000">
                                          <p:val>
                                            <p:strVal val="#ppt_x-0.05"/>
                                          </p:val>
                                        </p:tav>
                                      </p:tavLst>
                                    </p:anim>
                                    <p:anim calcmode="lin" valueType="num">
                                      <p:cBhvr>
                                        <p:cTn id="10" dur="800" decel="100000" fill="hold"/>
                                        <p:tgtEl>
                                          <p:spTgt spid="3072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2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2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30723">
                                            <p:txEl>
                                              <p:pRg st="0" end="0"/>
                                            </p:txEl>
                                          </p:spTgt>
                                        </p:tgtEl>
                                        <p:attrNameLst>
                                          <p:attrName>style.visibility</p:attrName>
                                        </p:attrNameLst>
                                      </p:cBhvr>
                                      <p:to>
                                        <p:strVal val="visible"/>
                                      </p:to>
                                    </p:set>
                                    <p:animEffect transition="in" filter="fade">
                                      <p:cBhvr>
                                        <p:cTn id="17" dur="1000"/>
                                        <p:tgtEl>
                                          <p:spTgt spid="30723">
                                            <p:txEl>
                                              <p:pRg st="0" end="0"/>
                                            </p:txEl>
                                          </p:spTgt>
                                        </p:tgtEl>
                                      </p:cBhvr>
                                    </p:animEffect>
                                    <p:anim calcmode="lin" valueType="num">
                                      <p:cBhvr>
                                        <p:cTn id="18" dur="10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07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30723">
                                            <p:txEl>
                                              <p:pRg st="2" end="2"/>
                                            </p:txEl>
                                          </p:spTgt>
                                        </p:tgtEl>
                                        <p:attrNameLst>
                                          <p:attrName>style.visibility</p:attrName>
                                        </p:attrNameLst>
                                      </p:cBhvr>
                                      <p:to>
                                        <p:strVal val="visible"/>
                                      </p:to>
                                    </p:set>
                                    <p:animEffect transition="in" filter="fade">
                                      <p:cBhvr>
                                        <p:cTn id="24" dur="1000"/>
                                        <p:tgtEl>
                                          <p:spTgt spid="30723">
                                            <p:txEl>
                                              <p:pRg st="2" end="2"/>
                                            </p:txEl>
                                          </p:spTgt>
                                        </p:tgtEl>
                                      </p:cBhvr>
                                    </p:animEffect>
                                    <p:anim calcmode="lin" valueType="num">
                                      <p:cBhvr>
                                        <p:cTn id="25" dur="10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07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30723">
                                            <p:txEl>
                                              <p:pRg st="4" end="4"/>
                                            </p:txEl>
                                          </p:spTgt>
                                        </p:tgtEl>
                                        <p:attrNameLst>
                                          <p:attrName>style.visibility</p:attrName>
                                        </p:attrNameLst>
                                      </p:cBhvr>
                                      <p:to>
                                        <p:strVal val="visible"/>
                                      </p:to>
                                    </p:set>
                                    <p:animEffect transition="in" filter="fade">
                                      <p:cBhvr>
                                        <p:cTn id="31" dur="1000"/>
                                        <p:tgtEl>
                                          <p:spTgt spid="30723">
                                            <p:txEl>
                                              <p:pRg st="4" end="4"/>
                                            </p:txEl>
                                          </p:spTgt>
                                        </p:tgtEl>
                                      </p:cBhvr>
                                    </p:animEffect>
                                    <p:anim calcmode="lin" valueType="num">
                                      <p:cBhvr>
                                        <p:cTn id="32" dur="1000" fill="hold"/>
                                        <p:tgtEl>
                                          <p:spTgt spid="3072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072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30723">
                                            <p:txEl>
                                              <p:pRg st="6" end="6"/>
                                            </p:txEl>
                                          </p:spTgt>
                                        </p:tgtEl>
                                        <p:attrNameLst>
                                          <p:attrName>style.visibility</p:attrName>
                                        </p:attrNameLst>
                                      </p:cBhvr>
                                      <p:to>
                                        <p:strVal val="visible"/>
                                      </p:to>
                                    </p:set>
                                    <p:animEffect transition="in" filter="fade">
                                      <p:cBhvr>
                                        <p:cTn id="38" dur="1000"/>
                                        <p:tgtEl>
                                          <p:spTgt spid="30723">
                                            <p:txEl>
                                              <p:pRg st="6" end="6"/>
                                            </p:txEl>
                                          </p:spTgt>
                                        </p:tgtEl>
                                      </p:cBhvr>
                                    </p:animEffect>
                                    <p:anim calcmode="lin" valueType="num">
                                      <p:cBhvr>
                                        <p:cTn id="39" dur="1000" fill="hold"/>
                                        <p:tgtEl>
                                          <p:spTgt spid="30723">
                                            <p:txEl>
                                              <p:pRg st="6" end="6"/>
                                            </p:txEl>
                                          </p:spTgt>
                                        </p:tgtEl>
                                        <p:attrNameLst>
                                          <p:attrName>ppt_x</p:attrName>
                                        </p:attrNameLst>
                                      </p:cBhvr>
                                      <p:tavLst>
                                        <p:tav tm="0">
                                          <p:val>
                                            <p:strVal val="#ppt_x"/>
                                          </p:val>
                                        </p:tav>
                                        <p:tav tm="100000">
                                          <p:val>
                                            <p:strVal val="#ppt_x"/>
                                          </p:val>
                                        </p:tav>
                                      </p:tavLst>
                                    </p:anim>
                                    <p:anim calcmode="lin" valueType="num">
                                      <p:cBhvr>
                                        <p:cTn id="40" dur="1000" fill="hold"/>
                                        <p:tgtEl>
                                          <p:spTgt spid="3072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30723">
                                            <p:txEl>
                                              <p:pRg st="8" end="8"/>
                                            </p:txEl>
                                          </p:spTgt>
                                        </p:tgtEl>
                                        <p:attrNameLst>
                                          <p:attrName>style.visibility</p:attrName>
                                        </p:attrNameLst>
                                      </p:cBhvr>
                                      <p:to>
                                        <p:strVal val="visible"/>
                                      </p:to>
                                    </p:set>
                                    <p:animEffect transition="in" filter="fade">
                                      <p:cBhvr>
                                        <p:cTn id="45" dur="1000"/>
                                        <p:tgtEl>
                                          <p:spTgt spid="30723">
                                            <p:txEl>
                                              <p:pRg st="8" end="8"/>
                                            </p:txEl>
                                          </p:spTgt>
                                        </p:tgtEl>
                                      </p:cBhvr>
                                    </p:animEffect>
                                    <p:anim calcmode="lin" valueType="num">
                                      <p:cBhvr>
                                        <p:cTn id="46" dur="1000" fill="hold"/>
                                        <p:tgtEl>
                                          <p:spTgt spid="30723">
                                            <p:txEl>
                                              <p:pRg st="8" end="8"/>
                                            </p:txEl>
                                          </p:spTgt>
                                        </p:tgtEl>
                                        <p:attrNameLst>
                                          <p:attrName>ppt_x</p:attrName>
                                        </p:attrNameLst>
                                      </p:cBhvr>
                                      <p:tavLst>
                                        <p:tav tm="0">
                                          <p:val>
                                            <p:strVal val="#ppt_x"/>
                                          </p:val>
                                        </p:tav>
                                        <p:tav tm="100000">
                                          <p:val>
                                            <p:strVal val="#ppt_x"/>
                                          </p:val>
                                        </p:tav>
                                      </p:tavLst>
                                    </p:anim>
                                    <p:anim calcmode="lin" valueType="num">
                                      <p:cBhvr>
                                        <p:cTn id="47" dur="1000" fill="hold"/>
                                        <p:tgtEl>
                                          <p:spTgt spid="3072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30723">
                                            <p:txEl>
                                              <p:pRg st="10" end="10"/>
                                            </p:txEl>
                                          </p:spTgt>
                                        </p:tgtEl>
                                        <p:attrNameLst>
                                          <p:attrName>style.visibility</p:attrName>
                                        </p:attrNameLst>
                                      </p:cBhvr>
                                      <p:to>
                                        <p:strVal val="visible"/>
                                      </p:to>
                                    </p:set>
                                    <p:animEffect transition="in" filter="fade">
                                      <p:cBhvr>
                                        <p:cTn id="52" dur="1000"/>
                                        <p:tgtEl>
                                          <p:spTgt spid="30723">
                                            <p:txEl>
                                              <p:pRg st="10" end="10"/>
                                            </p:txEl>
                                          </p:spTgt>
                                        </p:tgtEl>
                                      </p:cBhvr>
                                    </p:animEffect>
                                    <p:anim calcmode="lin" valueType="num">
                                      <p:cBhvr>
                                        <p:cTn id="53" dur="1000" fill="hold"/>
                                        <p:tgtEl>
                                          <p:spTgt spid="30723">
                                            <p:txEl>
                                              <p:pRg st="10" end="10"/>
                                            </p:txEl>
                                          </p:spTgt>
                                        </p:tgtEl>
                                        <p:attrNameLst>
                                          <p:attrName>ppt_x</p:attrName>
                                        </p:attrNameLst>
                                      </p:cBhvr>
                                      <p:tavLst>
                                        <p:tav tm="0">
                                          <p:val>
                                            <p:strVal val="#ppt_x"/>
                                          </p:val>
                                        </p:tav>
                                        <p:tav tm="100000">
                                          <p:val>
                                            <p:strVal val="#ppt_x"/>
                                          </p:val>
                                        </p:tav>
                                      </p:tavLst>
                                    </p:anim>
                                    <p:anim calcmode="lin" valueType="num">
                                      <p:cBhvr>
                                        <p:cTn id="54" dur="1000" fill="hold"/>
                                        <p:tgtEl>
                                          <p:spTgt spid="3072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7" presetClass="entr" presetSubtype="0" fill="hold" grpId="0" nodeType="clickEffect">
                                  <p:stCondLst>
                                    <p:cond delay="0"/>
                                  </p:stCondLst>
                                  <p:childTnLst>
                                    <p:set>
                                      <p:cBhvr>
                                        <p:cTn id="58" dur="1" fill="hold">
                                          <p:stCondLst>
                                            <p:cond delay="0"/>
                                          </p:stCondLst>
                                        </p:cTn>
                                        <p:tgtEl>
                                          <p:spTgt spid="30723">
                                            <p:txEl>
                                              <p:pRg st="12" end="12"/>
                                            </p:txEl>
                                          </p:spTgt>
                                        </p:tgtEl>
                                        <p:attrNameLst>
                                          <p:attrName>style.visibility</p:attrName>
                                        </p:attrNameLst>
                                      </p:cBhvr>
                                      <p:to>
                                        <p:strVal val="visible"/>
                                      </p:to>
                                    </p:set>
                                    <p:animEffect transition="in" filter="fade">
                                      <p:cBhvr>
                                        <p:cTn id="59" dur="1000"/>
                                        <p:tgtEl>
                                          <p:spTgt spid="30723">
                                            <p:txEl>
                                              <p:pRg st="12" end="12"/>
                                            </p:txEl>
                                          </p:spTgt>
                                        </p:tgtEl>
                                      </p:cBhvr>
                                    </p:animEffect>
                                    <p:anim calcmode="lin" valueType="num">
                                      <p:cBhvr>
                                        <p:cTn id="60" dur="1000" fill="hold"/>
                                        <p:tgtEl>
                                          <p:spTgt spid="30723">
                                            <p:txEl>
                                              <p:pRg st="12" end="12"/>
                                            </p:txEl>
                                          </p:spTgt>
                                        </p:tgtEl>
                                        <p:attrNameLst>
                                          <p:attrName>ppt_x</p:attrName>
                                        </p:attrNameLst>
                                      </p:cBhvr>
                                      <p:tavLst>
                                        <p:tav tm="0">
                                          <p:val>
                                            <p:strVal val="#ppt_x"/>
                                          </p:val>
                                        </p:tav>
                                        <p:tav tm="100000">
                                          <p:val>
                                            <p:strVal val="#ppt_x"/>
                                          </p:val>
                                        </p:tav>
                                      </p:tavLst>
                                    </p:anim>
                                    <p:anim calcmode="lin" valueType="num">
                                      <p:cBhvr>
                                        <p:cTn id="61" dur="1000" fill="hold"/>
                                        <p:tgtEl>
                                          <p:spTgt spid="30723">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30723">
                                            <p:txEl>
                                              <p:pRg st="14" end="14"/>
                                            </p:txEl>
                                          </p:spTgt>
                                        </p:tgtEl>
                                        <p:attrNameLst>
                                          <p:attrName>style.visibility</p:attrName>
                                        </p:attrNameLst>
                                      </p:cBhvr>
                                      <p:to>
                                        <p:strVal val="visible"/>
                                      </p:to>
                                    </p:set>
                                    <p:animEffect transition="in" filter="fade">
                                      <p:cBhvr>
                                        <p:cTn id="66" dur="1000"/>
                                        <p:tgtEl>
                                          <p:spTgt spid="30723">
                                            <p:txEl>
                                              <p:pRg st="14" end="14"/>
                                            </p:txEl>
                                          </p:spTgt>
                                        </p:tgtEl>
                                      </p:cBhvr>
                                    </p:animEffect>
                                    <p:anim calcmode="lin" valueType="num">
                                      <p:cBhvr>
                                        <p:cTn id="67" dur="1000" fill="hold"/>
                                        <p:tgtEl>
                                          <p:spTgt spid="30723">
                                            <p:txEl>
                                              <p:pRg st="14" end="14"/>
                                            </p:txEl>
                                          </p:spTgt>
                                        </p:tgtEl>
                                        <p:attrNameLst>
                                          <p:attrName>ppt_x</p:attrName>
                                        </p:attrNameLst>
                                      </p:cBhvr>
                                      <p:tavLst>
                                        <p:tav tm="0">
                                          <p:val>
                                            <p:strVal val="#ppt_x"/>
                                          </p:val>
                                        </p:tav>
                                        <p:tav tm="100000">
                                          <p:val>
                                            <p:strVal val="#ppt_x"/>
                                          </p:val>
                                        </p:tav>
                                      </p:tavLst>
                                    </p:anim>
                                    <p:anim calcmode="lin" valueType="num">
                                      <p:cBhvr>
                                        <p:cTn id="68" dur="1000" fill="hold"/>
                                        <p:tgtEl>
                                          <p:spTgt spid="30723">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P spid="3072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8229600" cy="715962"/>
          </a:xfrm>
        </p:spPr>
        <p:txBody>
          <a:bodyPr anchor="t"/>
          <a:lstStyle/>
          <a:p>
            <a:pPr eaLnBrk="1" hangingPunct="1"/>
            <a:r>
              <a:rPr lang="en-US" sz="4000" dirty="0" smtClean="0"/>
              <a:t>Student Activities</a:t>
            </a:r>
          </a:p>
        </p:txBody>
      </p:sp>
      <p:pic>
        <p:nvPicPr>
          <p:cNvPr id="41987" name="Picture 6" descr="MPj04394670000[1]"/>
          <p:cNvPicPr>
            <a:picLocks noChangeAspect="1" noChangeArrowheads="1"/>
          </p:cNvPicPr>
          <p:nvPr/>
        </p:nvPicPr>
        <p:blipFill>
          <a:blip r:embed="rId2" cstate="print"/>
          <a:srcRect/>
          <a:stretch>
            <a:fillRect/>
          </a:stretch>
        </p:blipFill>
        <p:spPr bwMode="auto">
          <a:xfrm>
            <a:off x="2971800" y="990600"/>
            <a:ext cx="3000375" cy="1778000"/>
          </a:xfrm>
          <a:prstGeom prst="rect">
            <a:avLst/>
          </a:prstGeom>
          <a:noFill/>
          <a:ln w="9525">
            <a:noFill/>
            <a:miter lim="800000"/>
            <a:headEnd/>
            <a:tailEnd/>
          </a:ln>
        </p:spPr>
      </p:pic>
      <p:sp>
        <p:nvSpPr>
          <p:cNvPr id="3" name="Rectangle 2"/>
          <p:cNvSpPr/>
          <p:nvPr/>
        </p:nvSpPr>
        <p:spPr>
          <a:xfrm>
            <a:off x="2308412" y="3886200"/>
            <a:ext cx="4572000" cy="1785104"/>
          </a:xfrm>
          <a:prstGeom prst="rect">
            <a:avLst/>
          </a:prstGeom>
        </p:spPr>
        <p:txBody>
          <a:bodyPr>
            <a:spAutoFit/>
          </a:bodyPr>
          <a:lstStyle/>
          <a:p>
            <a:pPr marL="342900" indent="-342900" eaLnBrk="1" hangingPunct="1">
              <a:lnSpc>
                <a:spcPct val="90000"/>
              </a:lnSpc>
              <a:spcAft>
                <a:spcPts val="600"/>
              </a:spcAft>
              <a:buFont typeface="Arial" pitchFamily="34" charset="0"/>
              <a:buChar char="•"/>
            </a:pPr>
            <a:r>
              <a:rPr lang="en-US" sz="2000" dirty="0"/>
              <a:t>40 Registered Student Groups</a:t>
            </a:r>
          </a:p>
          <a:p>
            <a:pPr marL="342900" indent="-342900" eaLnBrk="1" hangingPunct="1">
              <a:lnSpc>
                <a:spcPct val="90000"/>
              </a:lnSpc>
              <a:spcAft>
                <a:spcPts val="600"/>
              </a:spcAft>
              <a:buFont typeface="Arial" pitchFamily="34" charset="0"/>
              <a:buChar char="•"/>
            </a:pPr>
            <a:r>
              <a:rPr lang="en-US" sz="2000" dirty="0"/>
              <a:t>Leadership Skills</a:t>
            </a:r>
          </a:p>
          <a:p>
            <a:pPr marL="342900" indent="-342900" eaLnBrk="1" hangingPunct="1">
              <a:lnSpc>
                <a:spcPct val="90000"/>
              </a:lnSpc>
              <a:spcAft>
                <a:spcPts val="600"/>
              </a:spcAft>
              <a:buFont typeface="Arial" pitchFamily="34" charset="0"/>
              <a:buChar char="•"/>
            </a:pPr>
            <a:r>
              <a:rPr lang="en-US" sz="2000" dirty="0" smtClean="0"/>
              <a:t>Fun Campus Activities </a:t>
            </a:r>
          </a:p>
          <a:p>
            <a:pPr marL="342900" indent="-342900" eaLnBrk="1" hangingPunct="1">
              <a:lnSpc>
                <a:spcPct val="90000"/>
              </a:lnSpc>
              <a:spcAft>
                <a:spcPts val="600"/>
              </a:spcAft>
              <a:buFont typeface="Arial" pitchFamily="34" charset="0"/>
              <a:buChar char="•"/>
            </a:pPr>
            <a:r>
              <a:rPr lang="en-US" sz="2000" dirty="0" smtClean="0"/>
              <a:t>Student Council</a:t>
            </a:r>
          </a:p>
          <a:p>
            <a:pPr marL="342900" indent="-342900" eaLnBrk="1" hangingPunct="1">
              <a:lnSpc>
                <a:spcPct val="90000"/>
              </a:lnSpc>
              <a:spcAft>
                <a:spcPts val="600"/>
              </a:spcAft>
              <a:buFont typeface="Arial" pitchFamily="34" charset="0"/>
              <a:buChar char="•"/>
            </a:pPr>
            <a:r>
              <a:rPr lang="en-US" sz="2000" dirty="0" smtClean="0"/>
              <a:t>Community Service</a:t>
            </a:r>
            <a:endParaRPr lang="en-US" sz="2000" dirty="0"/>
          </a:p>
        </p:txBody>
      </p:sp>
      <p:sp>
        <p:nvSpPr>
          <p:cNvPr id="4" name="Rectangle 3"/>
          <p:cNvSpPr/>
          <p:nvPr/>
        </p:nvSpPr>
        <p:spPr>
          <a:xfrm>
            <a:off x="2185987" y="2861930"/>
            <a:ext cx="4572000" cy="590931"/>
          </a:xfrm>
          <a:prstGeom prst="rect">
            <a:avLst/>
          </a:prstGeom>
        </p:spPr>
        <p:txBody>
          <a:bodyPr>
            <a:spAutoFit/>
          </a:bodyPr>
          <a:lstStyle/>
          <a:p>
            <a:pPr algn="ctr" eaLnBrk="1" hangingPunct="1">
              <a:lnSpc>
                <a:spcPct val="90000"/>
              </a:lnSpc>
              <a:buFont typeface="Wingdings" pitchFamily="2" charset="2"/>
              <a:buNone/>
            </a:pPr>
            <a:r>
              <a:rPr lang="en-US" sz="3600" dirty="0" smtClean="0"/>
              <a:t> </a:t>
            </a:r>
            <a:r>
              <a:rPr lang="en-US" sz="3600" b="1" i="1" u="sng" dirty="0" smtClean="0">
                <a:hlinkClick r:id="rId3"/>
              </a:rPr>
              <a:t>www.hfcc.edu/sa</a:t>
            </a:r>
            <a:r>
              <a:rPr lang="en-US" sz="3600" dirty="0" smtClean="0"/>
              <a:t> </a:t>
            </a:r>
            <a:endParaRPr lang="en-US" sz="3600"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fade">
                                      <p:cBhvr>
                                        <p:cTn id="7" dur="1000"/>
                                        <p:tgtEl>
                                          <p:spTgt spid="41986"/>
                                        </p:tgtEl>
                                      </p:cBhvr>
                                    </p:animEffect>
                                    <p:anim calcmode="lin" valueType="num">
                                      <p:cBhvr>
                                        <p:cTn id="8" dur="1000" fill="hold"/>
                                        <p:tgtEl>
                                          <p:spTgt spid="41986"/>
                                        </p:tgtEl>
                                        <p:attrNameLst>
                                          <p:attrName>ppt_x</p:attrName>
                                        </p:attrNameLst>
                                      </p:cBhvr>
                                      <p:tavLst>
                                        <p:tav tm="0">
                                          <p:val>
                                            <p:strVal val="#ppt_x"/>
                                          </p:val>
                                        </p:tav>
                                        <p:tav tm="100000">
                                          <p:val>
                                            <p:strVal val="#ppt_x"/>
                                          </p:val>
                                        </p:tav>
                                      </p:tavLst>
                                    </p:anim>
                                    <p:anim calcmode="lin" valueType="num">
                                      <p:cBhvr>
                                        <p:cTn id="9" dur="1000" fill="hold"/>
                                        <p:tgtEl>
                                          <p:spTgt spid="4198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987"/>
                                        </p:tgtEl>
                                        <p:attrNameLst>
                                          <p:attrName>style.visibility</p:attrName>
                                        </p:attrNameLst>
                                      </p:cBhvr>
                                      <p:to>
                                        <p:strVal val="visible"/>
                                      </p:to>
                                    </p:set>
                                    <p:animEffect transition="in" filter="fade">
                                      <p:cBhvr>
                                        <p:cTn id="12" dur="1000"/>
                                        <p:tgtEl>
                                          <p:spTgt spid="41987"/>
                                        </p:tgtEl>
                                      </p:cBhvr>
                                    </p:animEffect>
                                    <p:anim calcmode="lin" valueType="num">
                                      <p:cBhvr>
                                        <p:cTn id="13" dur="1000" fill="hold"/>
                                        <p:tgtEl>
                                          <p:spTgt spid="41987"/>
                                        </p:tgtEl>
                                        <p:attrNameLst>
                                          <p:attrName>ppt_x</p:attrName>
                                        </p:attrNameLst>
                                      </p:cBhvr>
                                      <p:tavLst>
                                        <p:tav tm="0">
                                          <p:val>
                                            <p:strVal val="#ppt_x"/>
                                          </p:val>
                                        </p:tav>
                                        <p:tav tm="100000">
                                          <p:val>
                                            <p:strVal val="#ppt_x"/>
                                          </p:val>
                                        </p:tav>
                                      </p:tavLst>
                                    </p:anim>
                                    <p:anim calcmode="lin" valueType="num">
                                      <p:cBhvr>
                                        <p:cTn id="14" dur="1000" fill="hold"/>
                                        <p:tgtEl>
                                          <p:spTgt spid="4198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1000"/>
                                        <p:tgtEl>
                                          <p:spTgt spid="3">
                                            <p:txEl>
                                              <p:pRg st="1" end="1"/>
                                            </p:txEl>
                                          </p:spTgt>
                                        </p:tgtEl>
                                      </p:cBhvr>
                                    </p:animEffect>
                                    <p:anim calcmode="lin" valueType="num">
                                      <p:cBhvr>
                                        <p:cTn id="3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fade">
                                      <p:cBhvr>
                                        <p:cTn id="39" dur="1000"/>
                                        <p:tgtEl>
                                          <p:spTgt spid="3">
                                            <p:txEl>
                                              <p:pRg st="2" end="2"/>
                                            </p:txEl>
                                          </p:spTgt>
                                        </p:tgtEl>
                                      </p:cBhvr>
                                    </p:animEffect>
                                    <p:anim calcmode="lin" valueType="num">
                                      <p:cBhvr>
                                        <p:cTn id="4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Effect transition="in" filter="fade">
                                      <p:cBhvr>
                                        <p:cTn id="46" dur="1000"/>
                                        <p:tgtEl>
                                          <p:spTgt spid="3">
                                            <p:txEl>
                                              <p:pRg st="3" end="3"/>
                                            </p:txEl>
                                          </p:spTgt>
                                        </p:tgtEl>
                                      </p:cBhvr>
                                    </p:animEffect>
                                    <p:anim calcmode="lin" valueType="num">
                                      <p:cBhvr>
                                        <p:cTn id="4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
                                            <p:txEl>
                                              <p:pRg st="4" end="4"/>
                                            </p:txEl>
                                          </p:spTgt>
                                        </p:tgtEl>
                                        <p:attrNameLst>
                                          <p:attrName>style.visibility</p:attrName>
                                        </p:attrNameLst>
                                      </p:cBhvr>
                                      <p:to>
                                        <p:strVal val="visible"/>
                                      </p:to>
                                    </p:set>
                                    <p:animEffect transition="in" filter="fade">
                                      <p:cBhvr>
                                        <p:cTn id="53" dur="1000"/>
                                        <p:tgtEl>
                                          <p:spTgt spid="3">
                                            <p:txEl>
                                              <p:pRg st="4" end="4"/>
                                            </p:txEl>
                                          </p:spTgt>
                                        </p:tgtEl>
                                      </p:cBhvr>
                                    </p:animEffect>
                                    <p:anim calcmode="lin" valueType="num">
                                      <p:cBhvr>
                                        <p:cTn id="5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P spid="3" grpId="0" uiExpand="1" build="p"/>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2016555190"/>
              </p:ext>
            </p:extLst>
          </p:nvPr>
        </p:nvGraphicFramePr>
        <p:xfrm>
          <a:off x="3581400" y="685800"/>
          <a:ext cx="4800600" cy="1228121"/>
        </p:xfrm>
        <a:graphic>
          <a:graphicData uri="http://schemas.openxmlformats.org/drawingml/2006/table">
            <a:tbl>
              <a:tblPr firstRow="1" bandRow="1">
                <a:tableStyleId>{5C22544A-7EE6-4342-B048-85BDC9FD1C3A}</a:tableStyleId>
              </a:tblPr>
              <a:tblGrid>
                <a:gridCol w="1600200"/>
                <a:gridCol w="2057400"/>
                <a:gridCol w="1143000"/>
              </a:tblGrid>
              <a:tr h="356839">
                <a:tc>
                  <a:txBody>
                    <a:bodyPr/>
                    <a:lstStyle/>
                    <a:p>
                      <a:r>
                        <a:rPr lang="en-US" dirty="0" smtClean="0"/>
                        <a:t>Men’s Teams</a:t>
                      </a:r>
                      <a:endParaRPr lang="en-US" dirty="0"/>
                    </a:p>
                  </a:txBody>
                  <a:tcPr/>
                </a:tc>
                <a:tc>
                  <a:txBody>
                    <a:bodyPr/>
                    <a:lstStyle/>
                    <a:p>
                      <a:r>
                        <a:rPr lang="en-US" dirty="0" smtClean="0"/>
                        <a:t>Women’s Teams</a:t>
                      </a:r>
                      <a:endParaRPr lang="en-US" dirty="0"/>
                    </a:p>
                  </a:txBody>
                  <a:tcPr/>
                </a:tc>
                <a:tc>
                  <a:txBody>
                    <a:bodyPr/>
                    <a:lstStyle/>
                    <a:p>
                      <a:r>
                        <a:rPr lang="en-US" dirty="0" smtClean="0"/>
                        <a:t>Co-ed</a:t>
                      </a:r>
                      <a:endParaRPr lang="en-US" dirty="0"/>
                    </a:p>
                  </a:txBody>
                  <a:tcPr/>
                </a:tc>
              </a:tr>
              <a:tr h="862361">
                <a:tc>
                  <a:txBody>
                    <a:bodyPr/>
                    <a:lstStyle/>
                    <a:p>
                      <a:r>
                        <a:rPr lang="en-US" dirty="0" smtClean="0"/>
                        <a:t>Baseball</a:t>
                      </a:r>
                    </a:p>
                    <a:p>
                      <a:r>
                        <a:rPr lang="en-US" dirty="0" smtClean="0"/>
                        <a:t>Basketball</a:t>
                      </a:r>
                      <a:endParaRPr lang="en-US" dirty="0"/>
                    </a:p>
                  </a:txBody>
                  <a:tcPr/>
                </a:tc>
                <a:tc>
                  <a:txBody>
                    <a:bodyPr/>
                    <a:lstStyle/>
                    <a:p>
                      <a:r>
                        <a:rPr lang="en-US" dirty="0" smtClean="0"/>
                        <a:t>Basketball</a:t>
                      </a:r>
                    </a:p>
                    <a:p>
                      <a:r>
                        <a:rPr lang="en-US" dirty="0" smtClean="0"/>
                        <a:t>Softball</a:t>
                      </a:r>
                      <a:endParaRPr lang="en-US" dirty="0"/>
                    </a:p>
                  </a:txBody>
                  <a:tcPr/>
                </a:tc>
                <a:tc>
                  <a:txBody>
                    <a:bodyPr/>
                    <a:lstStyle/>
                    <a:p>
                      <a:r>
                        <a:rPr lang="en-US" dirty="0" smtClean="0"/>
                        <a:t>Golf</a:t>
                      </a:r>
                      <a:endParaRPr lang="en-US" dirty="0"/>
                    </a:p>
                  </a:txBody>
                  <a:tcPr/>
                </a:tc>
              </a:tr>
            </a:tbl>
          </a:graphicData>
        </a:graphic>
      </p:graphicFrame>
      <p:pic>
        <p:nvPicPr>
          <p:cNvPr id="4" name="Picture 3" descr="C:\Users\RTAYLO~1\AppData\Local\Temp\XPgrpwise\HFCC Hawk Athletics.JPG"/>
          <p:cNvPicPr/>
          <p:nvPr/>
        </p:nvPicPr>
        <p:blipFill>
          <a:blip r:embed="rId2" cstate="print"/>
          <a:srcRect/>
          <a:stretch>
            <a:fillRect/>
          </a:stretch>
        </p:blipFill>
        <p:spPr bwMode="auto">
          <a:xfrm>
            <a:off x="30480" y="76200"/>
            <a:ext cx="3200400" cy="2286000"/>
          </a:xfrm>
          <a:prstGeom prst="rect">
            <a:avLst/>
          </a:prstGeom>
          <a:noFill/>
          <a:ln w="76200">
            <a:solidFill>
              <a:srgbClr val="0033CC"/>
            </a:solidFill>
            <a:miter lim="800000"/>
            <a:headEnd/>
            <a:tailEnd/>
          </a:ln>
        </p:spPr>
      </p:pic>
      <p:sp>
        <p:nvSpPr>
          <p:cNvPr id="6" name="Content Placeholder 2"/>
          <p:cNvSpPr txBox="1">
            <a:spLocks/>
          </p:cNvSpPr>
          <p:nvPr/>
        </p:nvSpPr>
        <p:spPr bwMode="auto">
          <a:xfrm>
            <a:off x="457200" y="2743200"/>
            <a:ext cx="8229600" cy="2971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r>
              <a:rPr lang="en-US" sz="2800" b="1" dirty="0" smtClean="0"/>
              <a:t>Club Sports</a:t>
            </a:r>
          </a:p>
          <a:p>
            <a:pPr lvl="1">
              <a:buFont typeface="Arial" pitchFamily="34" charset="0"/>
              <a:buChar char="•"/>
            </a:pPr>
            <a:r>
              <a:rPr lang="en-US" sz="2000" b="1" dirty="0" smtClean="0"/>
              <a:t>Compete with Club teams at other colleges/universities</a:t>
            </a:r>
          </a:p>
          <a:p>
            <a:pPr lvl="1">
              <a:buFont typeface="Arial" pitchFamily="34" charset="0"/>
              <a:buChar char="•"/>
            </a:pPr>
            <a:r>
              <a:rPr lang="en-US" sz="2000" b="1" dirty="0" smtClean="0"/>
              <a:t>Wrestling Club began in 2013</a:t>
            </a:r>
          </a:p>
          <a:p>
            <a:pPr lvl="1">
              <a:buFont typeface="Arial" pitchFamily="34" charset="0"/>
              <a:buChar char="•"/>
            </a:pPr>
            <a:r>
              <a:rPr lang="en-US" sz="2000" b="1" dirty="0" smtClean="0"/>
              <a:t>Clubs such as soccer and tennis will be added based on student interest.</a:t>
            </a:r>
            <a:endParaRPr lang="en-US" sz="2000" b="1" dirty="0"/>
          </a:p>
          <a:p>
            <a:pPr marL="57150" indent="0">
              <a:buNone/>
            </a:pPr>
            <a:r>
              <a:rPr lang="en-US" sz="2800" b="1" dirty="0" smtClean="0"/>
              <a:t>Fitness Gym</a:t>
            </a:r>
          </a:p>
          <a:p>
            <a:pPr lvl="1">
              <a:buFont typeface="Arial" pitchFamily="34" charset="0"/>
              <a:buChar char="•"/>
            </a:pPr>
            <a:r>
              <a:rPr lang="en-US" sz="2000" b="1" dirty="0" smtClean="0"/>
              <a:t>Free exercise equipment and free weights</a:t>
            </a:r>
            <a:endParaRPr lang="en-US" sz="2000" b="1" dirty="0"/>
          </a:p>
        </p:txBody>
      </p:sp>
      <p:sp>
        <p:nvSpPr>
          <p:cNvPr id="2" name="Rectangle 1"/>
          <p:cNvSpPr/>
          <p:nvPr/>
        </p:nvSpPr>
        <p:spPr>
          <a:xfrm>
            <a:off x="3581400" y="1955376"/>
            <a:ext cx="4572000" cy="523220"/>
          </a:xfrm>
          <a:prstGeom prst="rect">
            <a:avLst/>
          </a:prstGeom>
        </p:spPr>
        <p:txBody>
          <a:bodyPr wrap="square">
            <a:spAutoFit/>
          </a:bodyPr>
          <a:lstStyle/>
          <a:p>
            <a:pPr algn="ctr" eaLnBrk="1" hangingPunct="1">
              <a:buFont typeface="Wingdings" pitchFamily="2" charset="2"/>
              <a:buNone/>
            </a:pPr>
            <a:r>
              <a:rPr lang="en-US" sz="2800" b="1" dirty="0" smtClean="0">
                <a:hlinkClick r:id="rId3"/>
              </a:rPr>
              <a:t>http://athletics.hfcc.edu</a:t>
            </a:r>
            <a:r>
              <a:rPr lang="en-US" sz="2800" b="1" dirty="0" smtClean="0"/>
              <a:t> </a:t>
            </a:r>
            <a:r>
              <a:rPr lang="en-US" b="1" dirty="0" smtClean="0"/>
              <a:t> </a:t>
            </a:r>
            <a:endParaRPr lang="en-US" b="1"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1000"/>
                                        <p:tgtEl>
                                          <p:spTgt spid="6">
                                            <p:txEl>
                                              <p:pRg st="0" end="0"/>
                                            </p:txEl>
                                          </p:spTgt>
                                        </p:tgtEl>
                                      </p:cBhvr>
                                    </p:animEffect>
                                    <p:anim calcmode="lin" valueType="num">
                                      <p:cBhvr>
                                        <p:cTn id="2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Effect transition="in" filter="fade">
                                      <p:cBhvr>
                                        <p:cTn id="33" dur="1000"/>
                                        <p:tgtEl>
                                          <p:spTgt spid="6">
                                            <p:txEl>
                                              <p:pRg st="1" end="1"/>
                                            </p:txEl>
                                          </p:spTgt>
                                        </p:tgtEl>
                                      </p:cBhvr>
                                    </p:animEffect>
                                    <p:anim calcmode="lin" valueType="num">
                                      <p:cBhvr>
                                        <p:cTn id="34"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animEffect transition="in" filter="fade">
                                      <p:cBhvr>
                                        <p:cTn id="40" dur="1000"/>
                                        <p:tgtEl>
                                          <p:spTgt spid="6">
                                            <p:txEl>
                                              <p:pRg st="2" end="2"/>
                                            </p:txEl>
                                          </p:spTgt>
                                        </p:tgtEl>
                                      </p:cBhvr>
                                    </p:animEffect>
                                    <p:anim calcmode="lin" valueType="num">
                                      <p:cBhvr>
                                        <p:cTn id="4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fade">
                                      <p:cBhvr>
                                        <p:cTn id="47" dur="1000"/>
                                        <p:tgtEl>
                                          <p:spTgt spid="6">
                                            <p:txEl>
                                              <p:pRg st="3" end="3"/>
                                            </p:txEl>
                                          </p:spTgt>
                                        </p:tgtEl>
                                      </p:cBhvr>
                                    </p:animEffect>
                                    <p:anim calcmode="lin" valueType="num">
                                      <p:cBhvr>
                                        <p:cTn id="4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9"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6">
                                            <p:txEl>
                                              <p:pRg st="4" end="4"/>
                                            </p:txEl>
                                          </p:spTgt>
                                        </p:tgtEl>
                                        <p:attrNameLst>
                                          <p:attrName>style.visibility</p:attrName>
                                        </p:attrNameLst>
                                      </p:cBhvr>
                                      <p:to>
                                        <p:strVal val="visible"/>
                                      </p:to>
                                    </p:set>
                                    <p:animEffect transition="in" filter="fade">
                                      <p:cBhvr>
                                        <p:cTn id="54" dur="1000"/>
                                        <p:tgtEl>
                                          <p:spTgt spid="6">
                                            <p:txEl>
                                              <p:pRg st="4" end="4"/>
                                            </p:txEl>
                                          </p:spTgt>
                                        </p:tgtEl>
                                      </p:cBhvr>
                                    </p:animEffect>
                                    <p:anim calcmode="lin" valueType="num">
                                      <p:cBhvr>
                                        <p:cTn id="55"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56"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6">
                                            <p:txEl>
                                              <p:pRg st="5" end="5"/>
                                            </p:txEl>
                                          </p:spTgt>
                                        </p:tgtEl>
                                        <p:attrNameLst>
                                          <p:attrName>style.visibility</p:attrName>
                                        </p:attrNameLst>
                                      </p:cBhvr>
                                      <p:to>
                                        <p:strVal val="visible"/>
                                      </p:to>
                                    </p:set>
                                    <p:animEffect transition="in" filter="fade">
                                      <p:cBhvr>
                                        <p:cTn id="61" dur="1000"/>
                                        <p:tgtEl>
                                          <p:spTgt spid="6">
                                            <p:txEl>
                                              <p:pRg st="5" end="5"/>
                                            </p:txEl>
                                          </p:spTgt>
                                        </p:tgtEl>
                                      </p:cBhvr>
                                    </p:animEffect>
                                    <p:anim calcmode="lin" valueType="num">
                                      <p:cBhvr>
                                        <p:cTn id="62"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63"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3" name="Picture 43" descr="logoweb"/>
          <p:cNvPicPr>
            <a:picLocks noChangeAspect="1" noChangeArrowheads="1"/>
          </p:cNvPicPr>
          <p:nvPr/>
        </p:nvPicPr>
        <p:blipFill>
          <a:blip r:embed="rId2" cstate="print"/>
          <a:srcRect/>
          <a:stretch>
            <a:fillRect/>
          </a:stretch>
        </p:blipFill>
        <p:spPr bwMode="auto">
          <a:xfrm>
            <a:off x="3276600" y="381000"/>
            <a:ext cx="2514600" cy="1797473"/>
          </a:xfrm>
          <a:prstGeom prst="rect">
            <a:avLst/>
          </a:prstGeom>
          <a:noFill/>
          <a:ln w="127000">
            <a:solidFill>
              <a:schemeClr val="bg2"/>
            </a:solidFill>
            <a:miter lim="800000"/>
            <a:headEnd/>
            <a:tailEnd/>
          </a:ln>
        </p:spPr>
      </p:pic>
      <p:sp>
        <p:nvSpPr>
          <p:cNvPr id="3" name="Rectangle 2"/>
          <p:cNvSpPr/>
          <p:nvPr/>
        </p:nvSpPr>
        <p:spPr>
          <a:xfrm>
            <a:off x="1447800" y="4495800"/>
            <a:ext cx="6096000" cy="1077218"/>
          </a:xfrm>
          <a:prstGeom prst="rect">
            <a:avLst/>
          </a:prstGeom>
        </p:spPr>
        <p:txBody>
          <a:bodyPr wrap="square">
            <a:spAutoFit/>
          </a:bodyPr>
          <a:lstStyle/>
          <a:p>
            <a:pPr marL="0" indent="6350" algn="ctr" eaLnBrk="1" hangingPunct="1">
              <a:spcBef>
                <a:spcPts val="0"/>
              </a:spcBef>
              <a:buFont typeface="Wingdings" pitchFamily="2" charset="2"/>
              <a:buNone/>
            </a:pPr>
            <a:r>
              <a:rPr lang="en-US" sz="3200" b="1" dirty="0" smtClean="0"/>
              <a:t>Sign up for Emergency Alert</a:t>
            </a:r>
          </a:p>
          <a:p>
            <a:pPr marL="0" indent="6350" algn="ctr" eaLnBrk="1" hangingPunct="1">
              <a:spcBef>
                <a:spcPts val="0"/>
              </a:spcBef>
              <a:buFont typeface="Wingdings" pitchFamily="2" charset="2"/>
              <a:buNone/>
            </a:pPr>
            <a:r>
              <a:rPr lang="en-US" sz="3200" dirty="0" smtClean="0">
                <a:hlinkClick r:id="rId3"/>
              </a:rPr>
              <a:t>https://www.mir3.com/hfcc/</a:t>
            </a:r>
            <a:r>
              <a:rPr lang="en-US" sz="3200" dirty="0" smtClean="0"/>
              <a:t> </a:t>
            </a:r>
            <a:r>
              <a:rPr lang="en-US" sz="3200" b="1" dirty="0" smtClean="0"/>
              <a:t> </a:t>
            </a:r>
            <a:endParaRPr lang="en-US" sz="3200" b="1" dirty="0"/>
          </a:p>
        </p:txBody>
      </p:sp>
      <p:sp>
        <p:nvSpPr>
          <p:cNvPr id="2" name="Rectangle 1"/>
          <p:cNvSpPr/>
          <p:nvPr/>
        </p:nvSpPr>
        <p:spPr>
          <a:xfrm>
            <a:off x="2590800" y="2590799"/>
            <a:ext cx="4267200" cy="1643527"/>
          </a:xfrm>
          <a:prstGeom prst="rect">
            <a:avLst/>
          </a:prstGeom>
        </p:spPr>
        <p:txBody>
          <a:bodyPr wrap="square">
            <a:spAutoFit/>
          </a:bodyPr>
          <a:lstStyle/>
          <a:p>
            <a:pPr marL="285750" indent="-285750" eaLnBrk="1" hangingPunct="1">
              <a:lnSpc>
                <a:spcPct val="90000"/>
              </a:lnSpc>
              <a:buFont typeface="Arial" pitchFamily="34" charset="0"/>
              <a:buChar char="•"/>
            </a:pPr>
            <a:r>
              <a:rPr lang="en-US" sz="2800" b="1" dirty="0"/>
              <a:t>Student ID Cards</a:t>
            </a:r>
          </a:p>
          <a:p>
            <a:pPr marL="285750" indent="-285750" eaLnBrk="1" hangingPunct="1">
              <a:lnSpc>
                <a:spcPct val="90000"/>
              </a:lnSpc>
              <a:buFont typeface="Arial" pitchFamily="34" charset="0"/>
              <a:buChar char="•"/>
            </a:pPr>
            <a:r>
              <a:rPr lang="en-US" sz="2800" b="1" dirty="0" smtClean="0"/>
              <a:t>Safe </a:t>
            </a:r>
            <a:r>
              <a:rPr lang="en-US" sz="2800" b="1" dirty="0"/>
              <a:t>Walk</a:t>
            </a:r>
          </a:p>
          <a:p>
            <a:pPr marL="285750" indent="-285750" eaLnBrk="1" hangingPunct="1">
              <a:lnSpc>
                <a:spcPct val="90000"/>
              </a:lnSpc>
              <a:buFont typeface="Arial" pitchFamily="34" charset="0"/>
              <a:buChar char="•"/>
            </a:pPr>
            <a:r>
              <a:rPr lang="en-US" sz="2800" b="1" dirty="0" smtClean="0"/>
              <a:t>Vehicle </a:t>
            </a:r>
            <a:r>
              <a:rPr lang="en-US" sz="2800" b="1" dirty="0"/>
              <a:t>Jump Starts</a:t>
            </a:r>
          </a:p>
          <a:p>
            <a:pPr marL="285750" indent="-285750" eaLnBrk="1" hangingPunct="1">
              <a:lnSpc>
                <a:spcPct val="90000"/>
              </a:lnSpc>
              <a:buFont typeface="Arial" pitchFamily="34" charset="0"/>
              <a:buChar char="•"/>
            </a:pPr>
            <a:r>
              <a:rPr lang="en-US" sz="2800" b="1" dirty="0" smtClean="0"/>
              <a:t>Lost </a:t>
            </a:r>
            <a:r>
              <a:rPr lang="en-US" sz="2800" b="1" dirty="0"/>
              <a:t>and Found</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1003"/>
                                        </p:tgtEl>
                                        <p:attrNameLst>
                                          <p:attrName>style.visibility</p:attrName>
                                        </p:attrNameLst>
                                      </p:cBhvr>
                                      <p:to>
                                        <p:strVal val="visible"/>
                                      </p:to>
                                    </p:set>
                                    <p:anim calcmode="lin" valueType="num">
                                      <p:cBhvr>
                                        <p:cTn id="7" dur="500" fill="hold"/>
                                        <p:tgtEl>
                                          <p:spTgt spid="41003"/>
                                        </p:tgtEl>
                                        <p:attrNameLst>
                                          <p:attrName>ppt_w</p:attrName>
                                        </p:attrNameLst>
                                      </p:cBhvr>
                                      <p:tavLst>
                                        <p:tav tm="0">
                                          <p:val>
                                            <p:fltVal val="0"/>
                                          </p:val>
                                        </p:tav>
                                        <p:tav tm="100000">
                                          <p:val>
                                            <p:strVal val="#ppt_w"/>
                                          </p:val>
                                        </p:tav>
                                      </p:tavLst>
                                    </p:anim>
                                    <p:anim calcmode="lin" valueType="num">
                                      <p:cBhvr>
                                        <p:cTn id="8" dur="500" fill="hold"/>
                                        <p:tgtEl>
                                          <p:spTgt spid="41003"/>
                                        </p:tgtEl>
                                        <p:attrNameLst>
                                          <p:attrName>ppt_h</p:attrName>
                                        </p:attrNameLst>
                                      </p:cBhvr>
                                      <p:tavLst>
                                        <p:tav tm="0">
                                          <p:val>
                                            <p:fltVal val="0"/>
                                          </p:val>
                                        </p:tav>
                                        <p:tav tm="100000">
                                          <p:val>
                                            <p:strVal val="#ppt_h"/>
                                          </p:val>
                                        </p:tav>
                                      </p:tavLst>
                                    </p:anim>
                                    <p:animEffect transition="in" filter="fade">
                                      <p:cBhvr>
                                        <p:cTn id="9" dur="500"/>
                                        <p:tgtEl>
                                          <p:spTgt spid="4100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1000"/>
                                        <p:tgtEl>
                                          <p:spTgt spid="2">
                                            <p:txEl>
                                              <p:pRg st="2" end="2"/>
                                            </p:txEl>
                                          </p:spTgt>
                                        </p:tgtEl>
                                      </p:cBhvr>
                                    </p:animEffect>
                                    <p:anim calcmode="lin" valueType="num">
                                      <p:cBhvr>
                                        <p:cTn id="2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fade">
                                      <p:cBhvr>
                                        <p:cTn id="35" dur="1000"/>
                                        <p:tgtEl>
                                          <p:spTgt spid="2">
                                            <p:txEl>
                                              <p:pRg st="3" end="3"/>
                                            </p:txEl>
                                          </p:spTgt>
                                        </p:tgtEl>
                                      </p:cBhvr>
                                    </p:animEffect>
                                    <p:anim calcmode="lin" valueType="num">
                                      <p:cBhvr>
                                        <p:cTn id="36"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ctrTitle"/>
          </p:nvPr>
        </p:nvSpPr>
        <p:spPr>
          <a:xfrm>
            <a:off x="381000" y="304800"/>
            <a:ext cx="8382000" cy="1371600"/>
          </a:xfrm>
        </p:spPr>
        <p:txBody>
          <a:bodyPr/>
          <a:lstStyle/>
          <a:p>
            <a:pPr eaLnBrk="1" hangingPunct="1"/>
            <a:r>
              <a:rPr lang="en-US" sz="5400" dirty="0" smtClean="0">
                <a:solidFill>
                  <a:srgbClr val="00B0F0"/>
                </a:solidFill>
                <a:latin typeface="+mn-lt"/>
              </a:rPr>
              <a:t>Inside Track Peer Mentors</a:t>
            </a:r>
            <a:br>
              <a:rPr lang="en-US" sz="5400" dirty="0" smtClean="0">
                <a:solidFill>
                  <a:srgbClr val="00B0F0"/>
                </a:solidFill>
                <a:latin typeface="+mn-lt"/>
              </a:rPr>
            </a:br>
            <a:r>
              <a:rPr lang="en-US" sz="4000" dirty="0" smtClean="0">
                <a:solidFill>
                  <a:srgbClr val="00B0F0"/>
                </a:solidFill>
                <a:latin typeface="+mn-lt"/>
                <a:hlinkClick r:id="rId3"/>
              </a:rPr>
              <a:t>https://www.hfcc.edu/inside-track</a:t>
            </a:r>
            <a:r>
              <a:rPr lang="en-US" sz="4000" dirty="0" smtClean="0">
                <a:solidFill>
                  <a:srgbClr val="00B0F0"/>
                </a:solidFill>
                <a:latin typeface="+mn-lt"/>
              </a:rPr>
              <a:t> </a:t>
            </a:r>
          </a:p>
        </p:txBody>
      </p:sp>
      <p:sp>
        <p:nvSpPr>
          <p:cNvPr id="64515" name="Rectangle 3"/>
          <p:cNvSpPr>
            <a:spLocks noGrp="1" noChangeArrowheads="1"/>
          </p:cNvSpPr>
          <p:nvPr>
            <p:ph type="subTitle" idx="1"/>
          </p:nvPr>
        </p:nvSpPr>
        <p:spPr>
          <a:xfrm>
            <a:off x="304800" y="1905000"/>
            <a:ext cx="4419600" cy="4053840"/>
          </a:xfrm>
        </p:spPr>
        <p:txBody>
          <a:bodyPr/>
          <a:lstStyle/>
          <a:p>
            <a:pPr marL="290513" indent="-290513" algn="l" eaLnBrk="1" hangingPunct="1">
              <a:buFont typeface="Arial" pitchFamily="34" charset="0"/>
              <a:buChar char="•"/>
            </a:pPr>
            <a:r>
              <a:rPr lang="en-US" sz="2000" dirty="0" smtClean="0"/>
              <a:t>Peer Mentors give first year students the “inside track” in being successful.</a:t>
            </a:r>
          </a:p>
          <a:p>
            <a:pPr algn="l" eaLnBrk="1" hangingPunct="1"/>
            <a:endParaRPr lang="en-US" sz="2000" dirty="0" smtClean="0"/>
          </a:p>
          <a:p>
            <a:pPr marL="290513" indent="-290513" algn="l" eaLnBrk="1" hangingPunct="1">
              <a:buFont typeface="Arial" pitchFamily="34" charset="0"/>
              <a:buChar char="•"/>
            </a:pPr>
            <a:r>
              <a:rPr lang="en-US" sz="2000" dirty="0" smtClean="0"/>
              <a:t>One-on-one assistance with registration, financial aid, and other student concerns.</a:t>
            </a:r>
          </a:p>
          <a:p>
            <a:pPr algn="l" eaLnBrk="1" hangingPunct="1"/>
            <a:endParaRPr lang="en-US" sz="2000" dirty="0" smtClean="0"/>
          </a:p>
          <a:p>
            <a:pPr marL="290513" indent="-290513" algn="l" eaLnBrk="1" hangingPunct="1">
              <a:buFont typeface="Arial" pitchFamily="34" charset="0"/>
              <a:buChar char="•"/>
            </a:pPr>
            <a:r>
              <a:rPr lang="en-US" sz="2000" dirty="0" smtClean="0"/>
              <a:t>Mentees enjoy seminars and workshops focused on improving their chances of success. </a:t>
            </a:r>
          </a:p>
          <a:p>
            <a:pPr eaLnBrk="1" hangingPunct="1"/>
            <a:endParaRPr lang="en-US" dirty="0" smtClean="0"/>
          </a:p>
          <a:p>
            <a:pPr eaLnBrk="1" hangingPunct="1">
              <a:buFontTx/>
              <a:buChar char="•"/>
            </a:pPr>
            <a:endParaRPr lang="en-US" sz="2400" dirty="0" smtClean="0">
              <a:latin typeface="Arial Black" pitchFamily="34" charset="0"/>
            </a:endParaRPr>
          </a:p>
        </p:txBody>
      </p:sp>
      <p:pic>
        <p:nvPicPr>
          <p:cNvPr id="4" name="Picture 3" descr="Inside Track Image for ppt.JPG"/>
          <p:cNvPicPr>
            <a:picLocks noChangeAspect="1"/>
          </p:cNvPicPr>
          <p:nvPr/>
        </p:nvPicPr>
        <p:blipFill>
          <a:blip r:embed="rId4" cstate="print"/>
          <a:stretch>
            <a:fillRect/>
          </a:stretch>
        </p:blipFill>
        <p:spPr>
          <a:xfrm>
            <a:off x="4800600" y="2438400"/>
            <a:ext cx="3840480" cy="2560320"/>
          </a:xfrm>
          <a:prstGeom prst="rect">
            <a:avLst/>
          </a:prstGeom>
          <a:ln w="127000" cmpd="sng">
            <a:solidFill>
              <a:schemeClr val="bg1">
                <a:lumMod val="75000"/>
              </a:schemeClr>
            </a:solidFill>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fade">
                                      <p:cBhvr>
                                        <p:cTn id="7" dur="1000"/>
                                        <p:tgtEl>
                                          <p:spTgt spid="64514"/>
                                        </p:tgtEl>
                                      </p:cBhvr>
                                    </p:animEffect>
                                    <p:anim calcmode="lin" valueType="num">
                                      <p:cBhvr>
                                        <p:cTn id="8" dur="1000" fill="hold"/>
                                        <p:tgtEl>
                                          <p:spTgt spid="64514"/>
                                        </p:tgtEl>
                                        <p:attrNameLst>
                                          <p:attrName>ppt_x</p:attrName>
                                        </p:attrNameLst>
                                      </p:cBhvr>
                                      <p:tavLst>
                                        <p:tav tm="0">
                                          <p:val>
                                            <p:strVal val="#ppt_x"/>
                                          </p:val>
                                        </p:tav>
                                        <p:tav tm="100000">
                                          <p:val>
                                            <p:strVal val="#ppt_x"/>
                                          </p:val>
                                        </p:tav>
                                      </p:tavLst>
                                    </p:anim>
                                    <p:anim calcmode="lin" valueType="num">
                                      <p:cBhvr>
                                        <p:cTn id="9" dur="1000" fill="hold"/>
                                        <p:tgtEl>
                                          <p:spTgt spid="645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4515">
                                            <p:txEl>
                                              <p:pRg st="0" end="0"/>
                                            </p:txEl>
                                          </p:spTgt>
                                        </p:tgtEl>
                                        <p:attrNameLst>
                                          <p:attrName>style.visibility</p:attrName>
                                        </p:attrNameLst>
                                      </p:cBhvr>
                                      <p:to>
                                        <p:strVal val="visible"/>
                                      </p:to>
                                    </p:set>
                                    <p:animEffect transition="in" filter="fade">
                                      <p:cBhvr>
                                        <p:cTn id="19" dur="1000"/>
                                        <p:tgtEl>
                                          <p:spTgt spid="64515">
                                            <p:txEl>
                                              <p:pRg st="0" end="0"/>
                                            </p:txEl>
                                          </p:spTgt>
                                        </p:tgtEl>
                                      </p:cBhvr>
                                    </p:animEffect>
                                    <p:anim calcmode="lin" valueType="num">
                                      <p:cBhvr>
                                        <p:cTn id="20" dur="1000" fill="hold"/>
                                        <p:tgtEl>
                                          <p:spTgt spid="6451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645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4515">
                                            <p:txEl>
                                              <p:pRg st="2" end="2"/>
                                            </p:txEl>
                                          </p:spTgt>
                                        </p:tgtEl>
                                        <p:attrNameLst>
                                          <p:attrName>style.visibility</p:attrName>
                                        </p:attrNameLst>
                                      </p:cBhvr>
                                      <p:to>
                                        <p:strVal val="visible"/>
                                      </p:to>
                                    </p:set>
                                    <p:animEffect transition="in" filter="fade">
                                      <p:cBhvr>
                                        <p:cTn id="26" dur="1000"/>
                                        <p:tgtEl>
                                          <p:spTgt spid="64515">
                                            <p:txEl>
                                              <p:pRg st="2" end="2"/>
                                            </p:txEl>
                                          </p:spTgt>
                                        </p:tgtEl>
                                      </p:cBhvr>
                                    </p:animEffect>
                                    <p:anim calcmode="lin" valueType="num">
                                      <p:cBhvr>
                                        <p:cTn id="27" dur="1000" fill="hold"/>
                                        <p:tgtEl>
                                          <p:spTgt spid="64515">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645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4515">
                                            <p:txEl>
                                              <p:pRg st="4" end="4"/>
                                            </p:txEl>
                                          </p:spTgt>
                                        </p:tgtEl>
                                        <p:attrNameLst>
                                          <p:attrName>style.visibility</p:attrName>
                                        </p:attrNameLst>
                                      </p:cBhvr>
                                      <p:to>
                                        <p:strVal val="visible"/>
                                      </p:to>
                                    </p:set>
                                    <p:animEffect transition="in" filter="fade">
                                      <p:cBhvr>
                                        <p:cTn id="33" dur="1000"/>
                                        <p:tgtEl>
                                          <p:spTgt spid="64515">
                                            <p:txEl>
                                              <p:pRg st="4" end="4"/>
                                            </p:txEl>
                                          </p:spTgt>
                                        </p:tgtEl>
                                      </p:cBhvr>
                                    </p:animEffect>
                                    <p:anim calcmode="lin" valueType="num">
                                      <p:cBhvr>
                                        <p:cTn id="34" dur="1000" fill="hold"/>
                                        <p:tgtEl>
                                          <p:spTgt spid="64515">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6451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74638"/>
            <a:ext cx="8229600" cy="1477962"/>
          </a:xfrm>
        </p:spPr>
        <p:txBody>
          <a:bodyPr anchor="t"/>
          <a:lstStyle/>
          <a:p>
            <a:pPr eaLnBrk="1" hangingPunct="1"/>
            <a:r>
              <a:rPr lang="en-US" sz="5400" smtClean="0"/>
              <a:t>Cashiers </a:t>
            </a:r>
            <a:r>
              <a:rPr lang="en-US" sz="5400" dirty="0" smtClean="0"/>
              <a:t>Office</a:t>
            </a:r>
            <a:br>
              <a:rPr lang="en-US" sz="5400" dirty="0" smtClean="0"/>
            </a:br>
            <a:r>
              <a:rPr lang="en-US" sz="2800" dirty="0"/>
              <a:t>https://</a:t>
            </a:r>
            <a:r>
              <a:rPr lang="en-US" sz="2800" dirty="0" smtClean="0"/>
              <a:t>www.hfcc.edu/tuition-and-payment</a:t>
            </a:r>
          </a:p>
        </p:txBody>
      </p:sp>
      <p:sp>
        <p:nvSpPr>
          <p:cNvPr id="29699" name="Rectangle 3"/>
          <p:cNvSpPr>
            <a:spLocks noGrp="1" noChangeArrowheads="1"/>
          </p:cNvSpPr>
          <p:nvPr>
            <p:ph idx="1"/>
          </p:nvPr>
        </p:nvSpPr>
        <p:spPr>
          <a:xfrm>
            <a:off x="1600200" y="1676400"/>
            <a:ext cx="6400800" cy="4114800"/>
          </a:xfrm>
        </p:spPr>
        <p:txBody>
          <a:bodyPr/>
          <a:lstStyle/>
          <a:p>
            <a:pPr marL="609600" indent="-609600" eaLnBrk="1" hangingPunct="1">
              <a:lnSpc>
                <a:spcPct val="90000"/>
              </a:lnSpc>
            </a:pPr>
            <a:r>
              <a:rPr lang="en-US" sz="3600" dirty="0" smtClean="0">
                <a:hlinkClick r:id="rId2"/>
              </a:rPr>
              <a:t>Tuition Calculator </a:t>
            </a:r>
            <a:endParaRPr lang="en-US" sz="3600" dirty="0" smtClean="0"/>
          </a:p>
          <a:p>
            <a:pPr marL="609600" indent="-609600" eaLnBrk="1" hangingPunct="1">
              <a:lnSpc>
                <a:spcPct val="90000"/>
              </a:lnSpc>
            </a:pPr>
            <a:r>
              <a:rPr lang="en-US" sz="3600" dirty="0" smtClean="0">
                <a:hlinkClick r:id="rId3"/>
              </a:rPr>
              <a:t>EZ-Pay</a:t>
            </a:r>
            <a:endParaRPr lang="en-US" sz="3600" dirty="0" smtClean="0"/>
          </a:p>
          <a:p>
            <a:pPr marL="609600" indent="-609600" eaLnBrk="1" hangingPunct="1">
              <a:lnSpc>
                <a:spcPct val="90000"/>
              </a:lnSpc>
            </a:pPr>
            <a:r>
              <a:rPr lang="en-US" sz="3600" dirty="0" smtClean="0">
                <a:hlinkClick r:id="rId4"/>
              </a:rPr>
              <a:t>Master Promissory Note</a:t>
            </a:r>
            <a:endParaRPr lang="en-US" sz="3600" dirty="0" smtClean="0"/>
          </a:p>
          <a:p>
            <a:pPr marL="609600" indent="-609600" eaLnBrk="1" hangingPunct="1">
              <a:lnSpc>
                <a:spcPct val="90000"/>
              </a:lnSpc>
            </a:pPr>
            <a:r>
              <a:rPr lang="en-US" sz="3600" dirty="0" err="1" smtClean="0">
                <a:hlinkClick r:id="rId5"/>
              </a:rPr>
              <a:t>WebAdvisor</a:t>
            </a:r>
            <a:endParaRPr lang="en-US" sz="3600" dirty="0" smtClean="0"/>
          </a:p>
          <a:p>
            <a:pPr marL="609600" indent="-609600" eaLnBrk="1" hangingPunct="1">
              <a:lnSpc>
                <a:spcPct val="90000"/>
              </a:lnSpc>
            </a:pPr>
            <a:r>
              <a:rPr lang="en-US" sz="3600" dirty="0" smtClean="0">
                <a:hlinkClick r:id="rId6"/>
              </a:rPr>
              <a:t>Higher One</a:t>
            </a:r>
            <a:endParaRPr lang="en-US" sz="3600" dirty="0" smtClean="0"/>
          </a:p>
          <a:p>
            <a:pPr marL="609600" indent="-609600" eaLnBrk="1" hangingPunct="1">
              <a:lnSpc>
                <a:spcPct val="90000"/>
              </a:lnSpc>
            </a:pPr>
            <a:r>
              <a:rPr lang="en-US" sz="3600" dirty="0" smtClean="0">
                <a:hlinkClick r:id="rId7"/>
              </a:rPr>
              <a:t>Important Dates</a:t>
            </a:r>
            <a:endParaRPr lang="en-US" sz="3600" dirty="0" smtClean="0"/>
          </a:p>
          <a:p>
            <a:pPr marL="609600" indent="-609600" eaLnBrk="1" hangingPunct="1">
              <a:lnSpc>
                <a:spcPct val="90000"/>
              </a:lnSpc>
            </a:pPr>
            <a:r>
              <a:rPr lang="en-US" sz="3600" dirty="0" smtClean="0"/>
              <a:t>Questions?</a:t>
            </a:r>
          </a:p>
        </p:txBody>
      </p:sp>
    </p:spTree>
    <p:extLst>
      <p:ext uri="{BB962C8B-B14F-4D97-AF65-F5344CB8AC3E}">
        <p14:creationId xmlns:p14="http://schemas.microsoft.com/office/powerpoint/2010/main" val="3990272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fade">
                                      <p:cBhvr>
                                        <p:cTn id="7" dur="1000"/>
                                        <p:tgtEl>
                                          <p:spTgt spid="29698"/>
                                        </p:tgtEl>
                                      </p:cBhvr>
                                    </p:animEffect>
                                    <p:anim calcmode="lin" valueType="num">
                                      <p:cBhvr>
                                        <p:cTn id="8" dur="1000" fill="hold"/>
                                        <p:tgtEl>
                                          <p:spTgt spid="29698"/>
                                        </p:tgtEl>
                                        <p:attrNameLst>
                                          <p:attrName>ppt_x</p:attrName>
                                        </p:attrNameLst>
                                      </p:cBhvr>
                                      <p:tavLst>
                                        <p:tav tm="0">
                                          <p:val>
                                            <p:strVal val="#ppt_x"/>
                                          </p:val>
                                        </p:tav>
                                        <p:tav tm="100000">
                                          <p:val>
                                            <p:strVal val="#ppt_x"/>
                                          </p:val>
                                        </p:tav>
                                      </p:tavLst>
                                    </p:anim>
                                    <p:anim calcmode="lin" valueType="num">
                                      <p:cBhvr>
                                        <p:cTn id="9" dur="1000" fill="hold"/>
                                        <p:tgtEl>
                                          <p:spTgt spid="296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699">
                                            <p:txEl>
                                              <p:pRg st="0" end="0"/>
                                            </p:txEl>
                                          </p:spTgt>
                                        </p:tgtEl>
                                        <p:attrNameLst>
                                          <p:attrName>style.visibility</p:attrName>
                                        </p:attrNameLst>
                                      </p:cBhvr>
                                      <p:to>
                                        <p:strVal val="visible"/>
                                      </p:to>
                                    </p:set>
                                    <p:animEffect transition="in" filter="fade">
                                      <p:cBhvr>
                                        <p:cTn id="14" dur="1000"/>
                                        <p:tgtEl>
                                          <p:spTgt spid="29699">
                                            <p:txEl>
                                              <p:pRg st="0" end="0"/>
                                            </p:txEl>
                                          </p:spTgt>
                                        </p:tgtEl>
                                      </p:cBhvr>
                                    </p:animEffect>
                                    <p:anim calcmode="lin" valueType="num">
                                      <p:cBhvr>
                                        <p:cTn id="15" dur="1000" fill="hold"/>
                                        <p:tgtEl>
                                          <p:spTgt spid="2969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969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9699">
                                            <p:txEl>
                                              <p:pRg st="1" end="1"/>
                                            </p:txEl>
                                          </p:spTgt>
                                        </p:tgtEl>
                                        <p:attrNameLst>
                                          <p:attrName>style.visibility</p:attrName>
                                        </p:attrNameLst>
                                      </p:cBhvr>
                                      <p:to>
                                        <p:strVal val="visible"/>
                                      </p:to>
                                    </p:set>
                                    <p:animEffect transition="in" filter="fade">
                                      <p:cBhvr>
                                        <p:cTn id="21" dur="1000"/>
                                        <p:tgtEl>
                                          <p:spTgt spid="29699">
                                            <p:txEl>
                                              <p:pRg st="1" end="1"/>
                                            </p:txEl>
                                          </p:spTgt>
                                        </p:tgtEl>
                                      </p:cBhvr>
                                    </p:animEffect>
                                    <p:anim calcmode="lin" valueType="num">
                                      <p:cBhvr>
                                        <p:cTn id="22" dur="1000" fill="hold"/>
                                        <p:tgtEl>
                                          <p:spTgt spid="2969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969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9699">
                                            <p:txEl>
                                              <p:pRg st="2" end="2"/>
                                            </p:txEl>
                                          </p:spTgt>
                                        </p:tgtEl>
                                        <p:attrNameLst>
                                          <p:attrName>style.visibility</p:attrName>
                                        </p:attrNameLst>
                                      </p:cBhvr>
                                      <p:to>
                                        <p:strVal val="visible"/>
                                      </p:to>
                                    </p:set>
                                    <p:animEffect transition="in" filter="fade">
                                      <p:cBhvr>
                                        <p:cTn id="28" dur="1000"/>
                                        <p:tgtEl>
                                          <p:spTgt spid="29699">
                                            <p:txEl>
                                              <p:pRg st="2" end="2"/>
                                            </p:txEl>
                                          </p:spTgt>
                                        </p:tgtEl>
                                      </p:cBhvr>
                                    </p:animEffect>
                                    <p:anim calcmode="lin" valueType="num">
                                      <p:cBhvr>
                                        <p:cTn id="29" dur="1000" fill="hold"/>
                                        <p:tgtEl>
                                          <p:spTgt spid="2969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2969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9699">
                                            <p:txEl>
                                              <p:pRg st="3" end="3"/>
                                            </p:txEl>
                                          </p:spTgt>
                                        </p:tgtEl>
                                        <p:attrNameLst>
                                          <p:attrName>style.visibility</p:attrName>
                                        </p:attrNameLst>
                                      </p:cBhvr>
                                      <p:to>
                                        <p:strVal val="visible"/>
                                      </p:to>
                                    </p:set>
                                    <p:animEffect transition="in" filter="fade">
                                      <p:cBhvr>
                                        <p:cTn id="35" dur="1000"/>
                                        <p:tgtEl>
                                          <p:spTgt spid="29699">
                                            <p:txEl>
                                              <p:pRg st="3" end="3"/>
                                            </p:txEl>
                                          </p:spTgt>
                                        </p:tgtEl>
                                      </p:cBhvr>
                                    </p:animEffect>
                                    <p:anim calcmode="lin" valueType="num">
                                      <p:cBhvr>
                                        <p:cTn id="36" dur="1000" fill="hold"/>
                                        <p:tgtEl>
                                          <p:spTgt spid="29699">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2969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9699">
                                            <p:txEl>
                                              <p:pRg st="4" end="4"/>
                                            </p:txEl>
                                          </p:spTgt>
                                        </p:tgtEl>
                                        <p:attrNameLst>
                                          <p:attrName>style.visibility</p:attrName>
                                        </p:attrNameLst>
                                      </p:cBhvr>
                                      <p:to>
                                        <p:strVal val="visible"/>
                                      </p:to>
                                    </p:set>
                                    <p:animEffect transition="in" filter="fade">
                                      <p:cBhvr>
                                        <p:cTn id="42" dur="1000"/>
                                        <p:tgtEl>
                                          <p:spTgt spid="29699">
                                            <p:txEl>
                                              <p:pRg st="4" end="4"/>
                                            </p:txEl>
                                          </p:spTgt>
                                        </p:tgtEl>
                                      </p:cBhvr>
                                    </p:animEffect>
                                    <p:anim calcmode="lin" valueType="num">
                                      <p:cBhvr>
                                        <p:cTn id="43" dur="1000" fill="hold"/>
                                        <p:tgtEl>
                                          <p:spTgt spid="29699">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2969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9699">
                                            <p:txEl>
                                              <p:pRg st="5" end="5"/>
                                            </p:txEl>
                                          </p:spTgt>
                                        </p:tgtEl>
                                        <p:attrNameLst>
                                          <p:attrName>style.visibility</p:attrName>
                                        </p:attrNameLst>
                                      </p:cBhvr>
                                      <p:to>
                                        <p:strVal val="visible"/>
                                      </p:to>
                                    </p:set>
                                    <p:animEffect transition="in" filter="fade">
                                      <p:cBhvr>
                                        <p:cTn id="49" dur="1000"/>
                                        <p:tgtEl>
                                          <p:spTgt spid="29699">
                                            <p:txEl>
                                              <p:pRg st="5" end="5"/>
                                            </p:txEl>
                                          </p:spTgt>
                                        </p:tgtEl>
                                      </p:cBhvr>
                                    </p:animEffect>
                                    <p:anim calcmode="lin" valueType="num">
                                      <p:cBhvr>
                                        <p:cTn id="50" dur="1000" fill="hold"/>
                                        <p:tgtEl>
                                          <p:spTgt spid="29699">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2969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9699">
                                            <p:txEl>
                                              <p:pRg st="6" end="6"/>
                                            </p:txEl>
                                          </p:spTgt>
                                        </p:tgtEl>
                                        <p:attrNameLst>
                                          <p:attrName>style.visibility</p:attrName>
                                        </p:attrNameLst>
                                      </p:cBhvr>
                                      <p:to>
                                        <p:strVal val="visible"/>
                                      </p:to>
                                    </p:set>
                                    <p:animEffect transition="in" filter="fade">
                                      <p:cBhvr>
                                        <p:cTn id="56" dur="1000"/>
                                        <p:tgtEl>
                                          <p:spTgt spid="29699">
                                            <p:txEl>
                                              <p:pRg st="6" end="6"/>
                                            </p:txEl>
                                          </p:spTgt>
                                        </p:tgtEl>
                                      </p:cBhvr>
                                    </p:animEffect>
                                    <p:anim calcmode="lin" valueType="num">
                                      <p:cBhvr>
                                        <p:cTn id="57" dur="1000" fill="hold"/>
                                        <p:tgtEl>
                                          <p:spTgt spid="29699">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2969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P spid="2969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37575" y="1221009"/>
            <a:ext cx="184666" cy="369332"/>
          </a:xfrm>
          <a:prstGeom prst="rect">
            <a:avLst/>
          </a:prstGeom>
          <a:noFill/>
        </p:spPr>
        <p:txBody>
          <a:bodyPr wrap="none" rtlCol="0">
            <a:spAutoFit/>
          </a:bodyPr>
          <a:lstStyle/>
          <a:p>
            <a:endParaRPr lang="en-US" dirty="0"/>
          </a:p>
        </p:txBody>
      </p:sp>
      <p:sp>
        <p:nvSpPr>
          <p:cNvPr id="4" name="TextBox 3"/>
          <p:cNvSpPr txBox="1"/>
          <p:nvPr/>
        </p:nvSpPr>
        <p:spPr>
          <a:xfrm>
            <a:off x="609600" y="859572"/>
            <a:ext cx="7924800" cy="4093428"/>
          </a:xfrm>
          <a:prstGeom prst="rect">
            <a:avLst/>
          </a:prstGeom>
          <a:noFill/>
        </p:spPr>
        <p:txBody>
          <a:bodyPr wrap="square" rtlCol="0">
            <a:spAutoFit/>
          </a:bodyPr>
          <a:lstStyle/>
          <a:p>
            <a:pPr algn="ctr"/>
            <a:r>
              <a:rPr lang="en-US" sz="3600" b="1" dirty="0"/>
              <a:t>Welcome Center</a:t>
            </a:r>
            <a:endParaRPr lang="en-US" sz="3600" dirty="0"/>
          </a:p>
          <a:p>
            <a:pPr algn="ctr"/>
            <a:r>
              <a:rPr lang="en-US" sz="2000" i="1" dirty="0">
                <a:hlinkClick r:id="rId2"/>
              </a:rPr>
              <a:t>https://www.hfcc.edu/student-services/welcome-</a:t>
            </a:r>
            <a:r>
              <a:rPr lang="en-US" sz="2000" i="1" dirty="0" smtClean="0">
                <a:hlinkClick r:id="rId2"/>
              </a:rPr>
              <a:t>center</a:t>
            </a:r>
            <a:endParaRPr lang="en-US" sz="2000" i="1" dirty="0" smtClean="0"/>
          </a:p>
          <a:p>
            <a:pPr algn="ctr"/>
            <a:r>
              <a:rPr lang="en-US" sz="1400" dirty="0"/>
              <a:t> </a:t>
            </a:r>
          </a:p>
          <a:p>
            <a:pPr algn="just"/>
            <a:r>
              <a:rPr lang="en-US" sz="2000" dirty="0" smtClean="0"/>
              <a:t>The Admissions, Records, Registration Financial Aid, Cashiers, Assessment, International Admissions, and Academic Advising departments are located in the HFC Welcome Center</a:t>
            </a:r>
            <a:r>
              <a:rPr lang="en-US" dirty="0" smtClean="0"/>
              <a:t>.</a:t>
            </a:r>
          </a:p>
          <a:p>
            <a:endParaRPr lang="en-US" sz="2400" dirty="0" smtClean="0"/>
          </a:p>
          <a:p>
            <a:pPr algn="ctr"/>
            <a:r>
              <a:rPr lang="en-US" sz="2400" b="1" u="sng" dirty="0" smtClean="0">
                <a:solidFill>
                  <a:srgbClr val="FFFF00"/>
                </a:solidFill>
              </a:rPr>
              <a:t>Hours</a:t>
            </a:r>
            <a:r>
              <a:rPr lang="en-US" sz="2400" b="1" u="sng" dirty="0">
                <a:solidFill>
                  <a:srgbClr val="FFFF00"/>
                </a:solidFill>
              </a:rPr>
              <a:t>:</a:t>
            </a:r>
            <a:r>
              <a:rPr lang="en-US" sz="2400" u="sng" dirty="0">
                <a:solidFill>
                  <a:srgbClr val="FFFF00"/>
                </a:solidFill>
              </a:rPr>
              <a:t>   </a:t>
            </a:r>
            <a:endParaRPr lang="en-US" sz="2400" dirty="0">
              <a:solidFill>
                <a:srgbClr val="FFFF00"/>
              </a:solidFill>
            </a:endParaRPr>
          </a:p>
          <a:p>
            <a:pPr lvl="0" algn="ctr"/>
            <a:r>
              <a:rPr lang="en-US" sz="2400" dirty="0">
                <a:solidFill>
                  <a:srgbClr val="FFFF00"/>
                </a:solidFill>
              </a:rPr>
              <a:t>Monday – Thursday    8:00 a.m. – 6:30 p.m</a:t>
            </a:r>
            <a:r>
              <a:rPr lang="en-US" sz="2400" dirty="0" smtClean="0">
                <a:solidFill>
                  <a:srgbClr val="FFFF00"/>
                </a:solidFill>
              </a:rPr>
              <a:t>.</a:t>
            </a:r>
            <a:endParaRPr lang="en-US" sz="2400" dirty="0">
              <a:solidFill>
                <a:srgbClr val="FFFF00"/>
              </a:solidFill>
            </a:endParaRPr>
          </a:p>
          <a:p>
            <a:pPr lvl="0" algn="ctr"/>
            <a:r>
              <a:rPr lang="en-US" sz="2400" dirty="0">
                <a:solidFill>
                  <a:srgbClr val="FFFF00"/>
                </a:solidFill>
              </a:rPr>
              <a:t>Friday   8:00 a.m. – 4:30 p.m.  </a:t>
            </a:r>
            <a:endParaRPr lang="en-US" sz="2400" dirty="0" smtClean="0">
              <a:solidFill>
                <a:srgbClr val="FFFF00"/>
              </a:solidFill>
            </a:endParaRPr>
          </a:p>
          <a:p>
            <a:pPr lvl="0" algn="ctr"/>
            <a:r>
              <a:rPr lang="en-US" sz="2000" dirty="0" smtClean="0"/>
              <a:t> </a:t>
            </a:r>
            <a:r>
              <a:rPr lang="en-US" sz="2000" dirty="0"/>
              <a:t> </a:t>
            </a:r>
          </a:p>
          <a:p>
            <a:endParaRPr lang="en-US" sz="1400" dirty="0"/>
          </a:p>
        </p:txBody>
      </p:sp>
    </p:spTree>
    <p:extLst>
      <p:ext uri="{BB962C8B-B14F-4D97-AF65-F5344CB8AC3E}">
        <p14:creationId xmlns:p14="http://schemas.microsoft.com/office/powerpoint/2010/main" val="2375222705"/>
      </p:ext>
    </p:extLst>
  </p:cSld>
  <p:clrMapOvr>
    <a:masterClrMapping/>
  </p:clrMapOvr>
  <p:transition spd="med" advClick="0" advTm="10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fade">
                                      <p:cBhvr>
                                        <p:cTn id="14" dur="1000"/>
                                        <p:tgtEl>
                                          <p:spTgt spid="4">
                                            <p:txEl>
                                              <p:pRg st="3" end="3"/>
                                            </p:txEl>
                                          </p:spTgt>
                                        </p:tgtEl>
                                      </p:cBhvr>
                                    </p:animEffect>
                                    <p:anim calcmode="lin" valueType="num">
                                      <p:cBhvr>
                                        <p:cTn id="1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fade">
                                      <p:cBhvr>
                                        <p:cTn id="21" dur="1000"/>
                                        <p:tgtEl>
                                          <p:spTgt spid="4">
                                            <p:txEl>
                                              <p:pRg st="5" end="5"/>
                                            </p:txEl>
                                          </p:spTgt>
                                        </p:tgtEl>
                                      </p:cBhvr>
                                    </p:animEffect>
                                    <p:anim calcmode="lin" valueType="num">
                                      <p:cBhvr>
                                        <p:cTn id="22"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5" end="5"/>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xEl>
                                              <p:pRg st="6" end="6"/>
                                            </p:txEl>
                                          </p:spTgt>
                                        </p:tgtEl>
                                        <p:attrNameLst>
                                          <p:attrName>style.visibility</p:attrName>
                                        </p:attrNameLst>
                                      </p:cBhvr>
                                      <p:to>
                                        <p:strVal val="visible"/>
                                      </p:to>
                                    </p:set>
                                    <p:animEffect transition="in" filter="fade">
                                      <p:cBhvr>
                                        <p:cTn id="26" dur="1000"/>
                                        <p:tgtEl>
                                          <p:spTgt spid="4">
                                            <p:txEl>
                                              <p:pRg st="6" end="6"/>
                                            </p:txEl>
                                          </p:spTgt>
                                        </p:tgtEl>
                                      </p:cBhvr>
                                    </p:animEffect>
                                    <p:anim calcmode="lin" valueType="num">
                                      <p:cBhvr>
                                        <p:cTn id="27"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6" end="6"/>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Effect transition="in" filter="fade">
                                      <p:cBhvr>
                                        <p:cTn id="31" dur="1000"/>
                                        <p:tgtEl>
                                          <p:spTgt spid="4">
                                            <p:txEl>
                                              <p:pRg st="7" end="7"/>
                                            </p:txEl>
                                          </p:spTgt>
                                        </p:tgtEl>
                                      </p:cBhvr>
                                    </p:animEffect>
                                    <p:anim calcmode="lin" valueType="num">
                                      <p:cBhvr>
                                        <p:cTn id="32"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52400"/>
            <a:ext cx="7315200" cy="3908763"/>
          </a:xfrm>
          <a:prstGeom prst="rect">
            <a:avLst/>
          </a:prstGeom>
          <a:noFill/>
        </p:spPr>
        <p:txBody>
          <a:bodyPr wrap="square" numCol="1" rtlCol="0">
            <a:spAutoFit/>
          </a:bodyPr>
          <a:lstStyle/>
          <a:p>
            <a:pPr algn="ctr"/>
            <a:r>
              <a:rPr lang="en-US" sz="3200" b="1" dirty="0"/>
              <a:t>Welcome Center</a:t>
            </a:r>
            <a:endParaRPr lang="en-US" sz="3200" dirty="0"/>
          </a:p>
          <a:p>
            <a:pPr algn="ctr"/>
            <a:r>
              <a:rPr lang="en-US" i="1" dirty="0">
                <a:hlinkClick r:id="rId2"/>
              </a:rPr>
              <a:t>https://www.hfcc.edu/student-services/welcome-center</a:t>
            </a:r>
            <a:endParaRPr lang="en-US" i="1" dirty="0"/>
          </a:p>
          <a:p>
            <a:endParaRPr lang="en-US" dirty="0" smtClean="0"/>
          </a:p>
          <a:p>
            <a:r>
              <a:rPr lang="en-US" b="1" i="1" u="sng" dirty="0"/>
              <a:t>CONCIERGE</a:t>
            </a:r>
            <a:r>
              <a:rPr lang="en-US" b="1" dirty="0"/>
              <a:t> </a:t>
            </a:r>
            <a:r>
              <a:rPr lang="en-US" dirty="0"/>
              <a:t>– Our Concierge will greet you and direct you as you enter the Welcome Center</a:t>
            </a:r>
            <a:r>
              <a:rPr lang="en-US" dirty="0" smtClean="0"/>
              <a:t>.</a:t>
            </a:r>
          </a:p>
          <a:p>
            <a:endParaRPr lang="en-US" dirty="0" smtClean="0"/>
          </a:p>
          <a:p>
            <a:endParaRPr lang="en-US" dirty="0"/>
          </a:p>
          <a:p>
            <a:r>
              <a:rPr lang="en-US" b="1" i="1" u="sng" dirty="0"/>
              <a:t>CAMPUS SAFETY</a:t>
            </a:r>
            <a:r>
              <a:rPr lang="en-US" b="1" dirty="0"/>
              <a:t> – </a:t>
            </a:r>
            <a:r>
              <a:rPr lang="en-US" dirty="0"/>
              <a:t>With a copy of your class schedule, you can have your Student ID card </a:t>
            </a:r>
            <a:r>
              <a:rPr lang="en-US" dirty="0" smtClean="0"/>
              <a:t>made </a:t>
            </a:r>
            <a:r>
              <a:rPr lang="en-US" dirty="0"/>
              <a:t>immediately</a:t>
            </a:r>
            <a:r>
              <a:rPr lang="en-US" dirty="0" smtClean="0"/>
              <a:t>.</a:t>
            </a:r>
          </a:p>
          <a:p>
            <a:endParaRPr lang="en-US" dirty="0"/>
          </a:p>
          <a:p>
            <a:r>
              <a:rPr lang="en-US" dirty="0"/>
              <a:t> </a:t>
            </a:r>
          </a:p>
          <a:p>
            <a:r>
              <a:rPr lang="en-US" b="1" i="1" u="sng" dirty="0"/>
              <a:t>COMPUTER LAB</a:t>
            </a:r>
            <a:r>
              <a:rPr lang="en-US" dirty="0"/>
              <a:t>:  THIS IS YOUR STARTING POINT!</a:t>
            </a:r>
          </a:p>
          <a:p>
            <a:endParaRPr lang="en-US" dirty="0"/>
          </a:p>
        </p:txBody>
      </p:sp>
      <p:sp>
        <p:nvSpPr>
          <p:cNvPr id="5" name="Rectangle 4"/>
          <p:cNvSpPr/>
          <p:nvPr/>
        </p:nvSpPr>
        <p:spPr>
          <a:xfrm>
            <a:off x="1219200" y="3886200"/>
            <a:ext cx="6705600" cy="1524000"/>
          </a:xfrm>
          <a:prstGeom prst="rect">
            <a:avLst/>
          </a:prstGeom>
        </p:spPr>
        <p:txBody>
          <a:bodyPr wrap="square" numCol="2">
            <a:noAutofit/>
          </a:bodyPr>
          <a:lstStyle/>
          <a:p>
            <a:pPr marL="285750" indent="-285750">
              <a:spcAft>
                <a:spcPts val="600"/>
              </a:spcAft>
              <a:buFont typeface="Arial"/>
              <a:buChar char="•"/>
            </a:pPr>
            <a:r>
              <a:rPr lang="en-US" sz="1600" dirty="0"/>
              <a:t>Admissions- Apply to </a:t>
            </a:r>
            <a:r>
              <a:rPr lang="en-US" sz="1600" dirty="0" smtClean="0"/>
              <a:t>HFC</a:t>
            </a:r>
          </a:p>
          <a:p>
            <a:pPr marL="285750" indent="-285750">
              <a:spcAft>
                <a:spcPts val="600"/>
              </a:spcAft>
              <a:buFont typeface="Arial"/>
              <a:buChar char="•"/>
            </a:pPr>
            <a:r>
              <a:rPr lang="en-US" sz="1600" dirty="0" smtClean="0"/>
              <a:t>Apply </a:t>
            </a:r>
            <a:r>
              <a:rPr lang="en-US" sz="1600" dirty="0"/>
              <a:t>for Financial Aid (FAFSA) </a:t>
            </a:r>
          </a:p>
          <a:p>
            <a:pPr marL="285750" indent="-285750">
              <a:spcAft>
                <a:spcPts val="600"/>
              </a:spcAft>
              <a:buFont typeface="Arial"/>
              <a:buChar char="•"/>
            </a:pPr>
            <a:r>
              <a:rPr lang="en-US" sz="1600" dirty="0"/>
              <a:t>Review your student </a:t>
            </a:r>
            <a:r>
              <a:rPr lang="en-US" sz="1600" dirty="0" smtClean="0"/>
              <a:t>records</a:t>
            </a:r>
            <a:endParaRPr lang="en-US" sz="1600" dirty="0"/>
          </a:p>
          <a:p>
            <a:pPr marL="285750" indent="-285750">
              <a:spcAft>
                <a:spcPts val="600"/>
              </a:spcAft>
              <a:buFont typeface="Arial"/>
              <a:buChar char="•"/>
            </a:pPr>
            <a:r>
              <a:rPr lang="en-US" sz="1600" dirty="0"/>
              <a:t>Request transcripts	</a:t>
            </a:r>
            <a:endParaRPr lang="en-US" sz="1600" dirty="0">
              <a:effectLst/>
            </a:endParaRPr>
          </a:p>
          <a:p>
            <a:pPr marL="285750" indent="-285750">
              <a:spcAft>
                <a:spcPts val="600"/>
              </a:spcAft>
              <a:buFont typeface="Arial"/>
              <a:buChar char="•"/>
            </a:pPr>
            <a:r>
              <a:rPr lang="en-US" sz="1600" dirty="0"/>
              <a:t>Register for </a:t>
            </a:r>
            <a:r>
              <a:rPr lang="en-US" sz="1600" dirty="0" smtClean="0"/>
              <a:t>classes</a:t>
            </a:r>
          </a:p>
          <a:p>
            <a:pPr marL="285750" indent="-285750">
              <a:spcAft>
                <a:spcPts val="600"/>
              </a:spcAft>
              <a:buFont typeface="Arial"/>
              <a:buChar char="•"/>
            </a:pPr>
            <a:r>
              <a:rPr lang="en-US" sz="1600" dirty="0"/>
              <a:t>Review financial aid </a:t>
            </a:r>
            <a:r>
              <a:rPr lang="en-US" sz="1600" dirty="0" smtClean="0"/>
              <a:t>status</a:t>
            </a:r>
          </a:p>
          <a:p>
            <a:pPr marL="285750" indent="-285750">
              <a:spcAft>
                <a:spcPts val="600"/>
              </a:spcAft>
              <a:buFont typeface="Arial"/>
              <a:buChar char="•"/>
            </a:pPr>
            <a:r>
              <a:rPr lang="en-US" sz="1600" dirty="0" err="1"/>
              <a:t>HawkMail</a:t>
            </a:r>
            <a:endParaRPr lang="en-US" sz="1600" dirty="0"/>
          </a:p>
          <a:p>
            <a:pPr marL="285750" indent="-285750">
              <a:spcAft>
                <a:spcPts val="600"/>
              </a:spcAft>
              <a:buFont typeface="Arial"/>
              <a:buChar char="•"/>
            </a:pPr>
            <a:r>
              <a:rPr lang="en-US" sz="1600" dirty="0" err="1"/>
              <a:t>WebAdvisor</a:t>
            </a:r>
            <a:r>
              <a:rPr lang="en-US" sz="1600" dirty="0"/>
              <a:t> </a:t>
            </a:r>
            <a:r>
              <a:rPr lang="en-US" sz="1600" dirty="0" smtClean="0"/>
              <a:t>access</a:t>
            </a:r>
            <a:endParaRPr lang="en-US" sz="1600" dirty="0"/>
          </a:p>
        </p:txBody>
      </p:sp>
    </p:spTree>
    <p:extLst>
      <p:ext uri="{BB962C8B-B14F-4D97-AF65-F5344CB8AC3E}">
        <p14:creationId xmlns:p14="http://schemas.microsoft.com/office/powerpoint/2010/main" val="3409506129"/>
      </p:ext>
    </p:extLst>
  </p:cSld>
  <p:clrMapOvr>
    <a:masterClrMapping/>
  </p:clrMapOvr>
  <p:transition spd="med" advClick="0" advTm="10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000"/>
                                        <p:tgtEl>
                                          <p:spTgt spid="2">
                                            <p:txEl>
                                              <p:pRg st="3" end="3"/>
                                            </p:txEl>
                                          </p:spTgt>
                                        </p:tgtEl>
                                      </p:cBhvr>
                                    </p:animEffect>
                                    <p:anim calcmode="lin" valueType="num">
                                      <p:cBhvr>
                                        <p:cTn id="2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6" end="6"/>
                                            </p:txEl>
                                          </p:spTgt>
                                        </p:tgtEl>
                                        <p:attrNameLst>
                                          <p:attrName>style.visibility</p:attrName>
                                        </p:attrNameLst>
                                      </p:cBhvr>
                                      <p:to>
                                        <p:strVal val="visible"/>
                                      </p:to>
                                    </p:set>
                                    <p:animEffect transition="in" filter="fade">
                                      <p:cBhvr>
                                        <p:cTn id="26" dur="1000"/>
                                        <p:tgtEl>
                                          <p:spTgt spid="2">
                                            <p:txEl>
                                              <p:pRg st="6" end="6"/>
                                            </p:txEl>
                                          </p:spTgt>
                                        </p:tgtEl>
                                      </p:cBhvr>
                                    </p:animEffect>
                                    <p:anim calcmode="lin" valueType="num">
                                      <p:cBhvr>
                                        <p:cTn id="27"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9" end="9"/>
                                            </p:txEl>
                                          </p:spTgt>
                                        </p:tgtEl>
                                        <p:attrNameLst>
                                          <p:attrName>style.visibility</p:attrName>
                                        </p:attrNameLst>
                                      </p:cBhvr>
                                      <p:to>
                                        <p:strVal val="visible"/>
                                      </p:to>
                                    </p:set>
                                    <p:animEffect transition="in" filter="fade">
                                      <p:cBhvr>
                                        <p:cTn id="33" dur="1000"/>
                                        <p:tgtEl>
                                          <p:spTgt spid="2">
                                            <p:txEl>
                                              <p:pRg st="9" end="9"/>
                                            </p:txEl>
                                          </p:spTgt>
                                        </p:tgtEl>
                                      </p:cBhvr>
                                    </p:animEffect>
                                    <p:anim calcmode="lin" valueType="num">
                                      <p:cBhvr>
                                        <p:cTn id="34"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381000"/>
            <a:ext cx="7315200" cy="5016759"/>
          </a:xfrm>
          <a:prstGeom prst="rect">
            <a:avLst/>
          </a:prstGeom>
          <a:noFill/>
        </p:spPr>
        <p:txBody>
          <a:bodyPr wrap="square" numCol="1" rtlCol="0">
            <a:spAutoFit/>
          </a:bodyPr>
          <a:lstStyle/>
          <a:p>
            <a:pPr algn="ctr"/>
            <a:r>
              <a:rPr lang="en-US" sz="3200" b="1" dirty="0"/>
              <a:t>Welcome Center</a:t>
            </a:r>
            <a:endParaRPr lang="en-US" sz="3200" dirty="0"/>
          </a:p>
          <a:p>
            <a:pPr algn="ctr"/>
            <a:r>
              <a:rPr lang="en-US" i="1" dirty="0">
                <a:hlinkClick r:id="rId2"/>
              </a:rPr>
              <a:t>https://www.hfcc.edu/student-services/welcome-center</a:t>
            </a:r>
            <a:endParaRPr lang="en-US" i="1" dirty="0"/>
          </a:p>
          <a:p>
            <a:endParaRPr lang="en-US" b="1" i="1" u="sng" dirty="0"/>
          </a:p>
          <a:p>
            <a:r>
              <a:rPr lang="en-US" b="1" i="1" u="sng" dirty="0" smtClean="0"/>
              <a:t>CASHIERS </a:t>
            </a:r>
            <a:r>
              <a:rPr lang="en-US" b="1" i="1" u="sng" dirty="0"/>
              <a:t>OFFICE</a:t>
            </a:r>
            <a:r>
              <a:rPr lang="en-US" b="1" dirty="0"/>
              <a:t> – </a:t>
            </a:r>
            <a:r>
              <a:rPr lang="en-US" dirty="0"/>
              <a:t>Billing &amp; payment, account questions.</a:t>
            </a:r>
            <a:br>
              <a:rPr lang="en-US" dirty="0"/>
            </a:br>
            <a:endParaRPr lang="en-US" dirty="0"/>
          </a:p>
          <a:p>
            <a:r>
              <a:rPr lang="en-US" b="1" i="1" u="sng" dirty="0"/>
              <a:t>SOLUTION CENTER</a:t>
            </a:r>
            <a:r>
              <a:rPr lang="en-US" dirty="0"/>
              <a:t> – With referral from Computer Lab, assistance to resolve more difficult issues.</a:t>
            </a:r>
            <a:br>
              <a:rPr lang="en-US" dirty="0"/>
            </a:br>
            <a:endParaRPr lang="en-US" dirty="0"/>
          </a:p>
          <a:p>
            <a:r>
              <a:rPr lang="en-US" b="1" i="1" u="sng" dirty="0"/>
              <a:t>ASSESSMENT OFFICE</a:t>
            </a:r>
            <a:r>
              <a:rPr lang="en-US" b="1" dirty="0"/>
              <a:t> </a:t>
            </a:r>
            <a:r>
              <a:rPr lang="en-US" dirty="0"/>
              <a:t>– COMPASS Course Placement administered.  </a:t>
            </a:r>
            <a:r>
              <a:rPr lang="en-US" dirty="0" smtClean="0"/>
              <a:t>Appointments </a:t>
            </a:r>
            <a:r>
              <a:rPr lang="en-US" dirty="0"/>
              <a:t>are not required … must have picture ID.  </a:t>
            </a:r>
          </a:p>
          <a:p>
            <a:endParaRPr lang="en-US" dirty="0"/>
          </a:p>
          <a:p>
            <a:r>
              <a:rPr lang="en-US" b="1" i="1" u="sng" dirty="0"/>
              <a:t>ACADEMIC ADVISING</a:t>
            </a:r>
            <a:r>
              <a:rPr lang="en-US" b="1" dirty="0"/>
              <a:t> – </a:t>
            </a:r>
            <a:r>
              <a:rPr lang="en-US" dirty="0"/>
              <a:t>Receive assistance in selecting a career path, &amp; course planning for </a:t>
            </a:r>
            <a:r>
              <a:rPr lang="en-US" dirty="0" smtClean="0"/>
              <a:t>your educational </a:t>
            </a:r>
            <a:r>
              <a:rPr lang="en-US" dirty="0"/>
              <a:t>goals.   No appointment necessary.</a:t>
            </a:r>
          </a:p>
          <a:p>
            <a:r>
              <a:rPr lang="en-US" b="1" dirty="0"/>
              <a:t> </a:t>
            </a:r>
            <a:endParaRPr lang="en-US" dirty="0"/>
          </a:p>
          <a:p>
            <a:r>
              <a:rPr lang="en-US" b="1" i="1" u="sng" dirty="0"/>
              <a:t>VETERANS CERTIFICATION</a:t>
            </a:r>
            <a:r>
              <a:rPr lang="en-US" b="1" dirty="0"/>
              <a:t> – </a:t>
            </a:r>
            <a:r>
              <a:rPr lang="en-US" dirty="0"/>
              <a:t>Assistance to identify &amp; activate VA educational benefits for which </a:t>
            </a:r>
            <a:r>
              <a:rPr lang="en-US" dirty="0" smtClean="0"/>
              <a:t>you </a:t>
            </a:r>
            <a:r>
              <a:rPr lang="en-US" dirty="0"/>
              <a:t>are eligible.</a:t>
            </a:r>
            <a:endParaRPr lang="en-US" dirty="0">
              <a:effectLst/>
            </a:endParaRPr>
          </a:p>
        </p:txBody>
      </p:sp>
    </p:spTree>
    <p:extLst>
      <p:ext uri="{BB962C8B-B14F-4D97-AF65-F5344CB8AC3E}">
        <p14:creationId xmlns:p14="http://schemas.microsoft.com/office/powerpoint/2010/main" val="2386901997"/>
      </p:ext>
    </p:extLst>
  </p:cSld>
  <p:clrMapOvr>
    <a:masterClrMapping/>
  </p:clrMapOvr>
  <p:transition spd="med" advClick="0" advTm="10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000"/>
                                        <p:tgtEl>
                                          <p:spTgt spid="2">
                                            <p:txEl>
                                              <p:pRg st="3" end="3"/>
                                            </p:txEl>
                                          </p:spTgt>
                                        </p:tgtEl>
                                      </p:cBhvr>
                                    </p:animEffect>
                                    <p:anim calcmode="lin" valueType="num">
                                      <p:cBhvr>
                                        <p:cTn id="2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1000"/>
                                        <p:tgtEl>
                                          <p:spTgt spid="2">
                                            <p:txEl>
                                              <p:pRg st="4" end="4"/>
                                            </p:txEl>
                                          </p:spTgt>
                                        </p:tgtEl>
                                      </p:cBhvr>
                                    </p:animEffect>
                                    <p:anim calcmode="lin" valueType="num">
                                      <p:cBhvr>
                                        <p:cTn id="27"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fade">
                                      <p:cBhvr>
                                        <p:cTn id="33" dur="1000"/>
                                        <p:tgtEl>
                                          <p:spTgt spid="2">
                                            <p:txEl>
                                              <p:pRg st="5" end="5"/>
                                            </p:txEl>
                                          </p:spTgt>
                                        </p:tgtEl>
                                      </p:cBhvr>
                                    </p:animEffect>
                                    <p:anim calcmode="lin" valueType="num">
                                      <p:cBhvr>
                                        <p:cTn id="34"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
                                            <p:txEl>
                                              <p:pRg st="7" end="7"/>
                                            </p:txEl>
                                          </p:spTgt>
                                        </p:tgtEl>
                                        <p:attrNameLst>
                                          <p:attrName>style.visibility</p:attrName>
                                        </p:attrNameLst>
                                      </p:cBhvr>
                                      <p:to>
                                        <p:strVal val="visible"/>
                                      </p:to>
                                    </p:set>
                                    <p:animEffect transition="in" filter="fade">
                                      <p:cBhvr>
                                        <p:cTn id="40" dur="1000"/>
                                        <p:tgtEl>
                                          <p:spTgt spid="2">
                                            <p:txEl>
                                              <p:pRg st="7" end="7"/>
                                            </p:txEl>
                                          </p:spTgt>
                                        </p:tgtEl>
                                      </p:cBhvr>
                                    </p:animEffect>
                                    <p:anim calcmode="lin" valueType="num">
                                      <p:cBhvr>
                                        <p:cTn id="41"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2"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animEffect transition="in" filter="fade">
                                      <p:cBhvr>
                                        <p:cTn id="47" dur="1000"/>
                                        <p:tgtEl>
                                          <p:spTgt spid="2">
                                            <p:txEl>
                                              <p:pRg st="9" end="9"/>
                                            </p:txEl>
                                          </p:spTgt>
                                        </p:tgtEl>
                                      </p:cBhvr>
                                    </p:animEffect>
                                    <p:anim calcmode="lin" valueType="num">
                                      <p:cBhvr>
                                        <p:cTn id="48"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Content Placeholder 2"/>
          <p:cNvSpPr>
            <a:spLocks noGrp="1"/>
          </p:cNvSpPr>
          <p:nvPr>
            <p:ph idx="1"/>
          </p:nvPr>
        </p:nvSpPr>
        <p:spPr>
          <a:xfrm>
            <a:off x="457200" y="1676400"/>
            <a:ext cx="8229600" cy="3078163"/>
          </a:xfrm>
        </p:spPr>
        <p:txBody>
          <a:bodyPr/>
          <a:lstStyle/>
          <a:p>
            <a:pPr algn="ctr">
              <a:buFontTx/>
              <a:buNone/>
            </a:pPr>
            <a:r>
              <a:rPr lang="en-US" sz="5000" dirty="0" smtClean="0"/>
              <a:t>Please stay seated </a:t>
            </a:r>
          </a:p>
          <a:p>
            <a:pPr algn="ctr">
              <a:buFontTx/>
              <a:buNone/>
            </a:pPr>
            <a:r>
              <a:rPr lang="en-US" sz="5000" dirty="0" smtClean="0"/>
              <a:t>and we will help guide you to your next step.</a:t>
            </a:r>
          </a:p>
          <a:p>
            <a:pPr>
              <a:buFontTx/>
              <a:buNone/>
            </a:pPr>
            <a:endParaRPr lang="en-US" dirty="0" smtClean="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Effect transition="in" filter="fade">
                                      <p:cBhvr>
                                        <p:cTn id="7" dur="1000"/>
                                        <p:tgtEl>
                                          <p:spTgt spid="67587">
                                            <p:txEl>
                                              <p:pRg st="0" end="0"/>
                                            </p:txEl>
                                          </p:spTgt>
                                        </p:tgtEl>
                                      </p:cBhvr>
                                    </p:animEffect>
                                    <p:anim calcmode="lin" valueType="num">
                                      <p:cBhvr>
                                        <p:cTn id="8" dur="1000" fill="hold"/>
                                        <p:tgtEl>
                                          <p:spTgt spid="6758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758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7587">
                                            <p:txEl>
                                              <p:pRg st="1" end="1"/>
                                            </p:txEl>
                                          </p:spTgt>
                                        </p:tgtEl>
                                        <p:attrNameLst>
                                          <p:attrName>style.visibility</p:attrName>
                                        </p:attrNameLst>
                                      </p:cBhvr>
                                      <p:to>
                                        <p:strVal val="visible"/>
                                      </p:to>
                                    </p:set>
                                    <p:animEffect transition="in" filter="fade">
                                      <p:cBhvr>
                                        <p:cTn id="13" dur="1000"/>
                                        <p:tgtEl>
                                          <p:spTgt spid="67587">
                                            <p:txEl>
                                              <p:pRg st="1" end="1"/>
                                            </p:txEl>
                                          </p:spTgt>
                                        </p:tgtEl>
                                      </p:cBhvr>
                                    </p:animEffect>
                                    <p:anim calcmode="lin" valueType="num">
                                      <p:cBhvr>
                                        <p:cTn id="14" dur="1000" fill="hold"/>
                                        <p:tgtEl>
                                          <p:spTgt spid="67587">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6758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62000" y="381000"/>
            <a:ext cx="7772400" cy="1470025"/>
          </a:xfrm>
        </p:spPr>
        <p:txBody>
          <a:bodyPr/>
          <a:lstStyle/>
          <a:p>
            <a:r>
              <a:rPr lang="en-US" sz="8000" dirty="0" smtClean="0"/>
              <a:t>COMPASS</a:t>
            </a:r>
            <a:endParaRPr lang="en-US" sz="8000" dirty="0"/>
          </a:p>
        </p:txBody>
      </p:sp>
      <p:sp>
        <p:nvSpPr>
          <p:cNvPr id="67587" name="Content Placeholder 2"/>
          <p:cNvSpPr>
            <a:spLocks noGrp="1"/>
          </p:cNvSpPr>
          <p:nvPr>
            <p:ph type="subTitle" idx="1"/>
          </p:nvPr>
        </p:nvSpPr>
        <p:spPr>
          <a:xfrm>
            <a:off x="1371600" y="1905000"/>
            <a:ext cx="6400800" cy="3810000"/>
          </a:xfrm>
        </p:spPr>
        <p:txBody>
          <a:bodyPr/>
          <a:lstStyle/>
          <a:p>
            <a:pPr algn="ctr">
              <a:buFontTx/>
              <a:buNone/>
            </a:pPr>
            <a:r>
              <a:rPr lang="en-US" sz="6000" dirty="0" smtClean="0"/>
              <a:t>Placement Exam</a:t>
            </a:r>
          </a:p>
          <a:p>
            <a:pPr algn="ctr">
              <a:buFontTx/>
              <a:buNone/>
            </a:pPr>
            <a:endParaRPr lang="en-US" sz="5000" dirty="0" smtClean="0"/>
          </a:p>
          <a:p>
            <a:pPr algn="ctr">
              <a:buFontTx/>
              <a:buNone/>
            </a:pPr>
            <a:r>
              <a:rPr lang="en-US" sz="2800" dirty="0" smtClean="0">
                <a:solidFill>
                  <a:srgbClr val="FFC000"/>
                </a:solidFill>
              </a:rPr>
              <a:t>Overview, practice, recommendations</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Effect transition="in" filter="fade">
                                      <p:cBhvr>
                                        <p:cTn id="7" dur="1000"/>
                                        <p:tgtEl>
                                          <p:spTgt spid="67587">
                                            <p:txEl>
                                              <p:pRg st="0" end="0"/>
                                            </p:txEl>
                                          </p:spTgt>
                                        </p:tgtEl>
                                      </p:cBhvr>
                                    </p:animEffect>
                                    <p:anim calcmode="lin" valueType="num">
                                      <p:cBhvr>
                                        <p:cTn id="8" dur="1000" fill="hold"/>
                                        <p:tgtEl>
                                          <p:spTgt spid="6758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758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7587">
                                            <p:txEl>
                                              <p:pRg st="2" end="2"/>
                                            </p:txEl>
                                          </p:spTgt>
                                        </p:tgtEl>
                                        <p:attrNameLst>
                                          <p:attrName>style.visibility</p:attrName>
                                        </p:attrNameLst>
                                      </p:cBhvr>
                                      <p:to>
                                        <p:strVal val="visible"/>
                                      </p:to>
                                    </p:set>
                                    <p:animEffect transition="in" filter="fade">
                                      <p:cBhvr>
                                        <p:cTn id="12" dur="1000"/>
                                        <p:tgtEl>
                                          <p:spTgt spid="67587">
                                            <p:txEl>
                                              <p:pRg st="2" end="2"/>
                                            </p:txEl>
                                          </p:spTgt>
                                        </p:tgtEl>
                                      </p:cBhvr>
                                    </p:animEffect>
                                    <p:anim calcmode="lin" valueType="num">
                                      <p:cBhvr>
                                        <p:cTn id="13" dur="1000" fill="hold"/>
                                        <p:tgtEl>
                                          <p:spTgt spid="67587">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6758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457200" y="228600"/>
            <a:ext cx="8229600" cy="639762"/>
          </a:xfrm>
        </p:spPr>
        <p:txBody>
          <a:bodyPr anchor="b"/>
          <a:lstStyle/>
          <a:p>
            <a:pPr eaLnBrk="1" hangingPunct="1"/>
            <a:r>
              <a:rPr lang="en-US" dirty="0" smtClean="0"/>
              <a:t>Academic Integrity</a:t>
            </a:r>
          </a:p>
        </p:txBody>
      </p:sp>
      <p:sp>
        <p:nvSpPr>
          <p:cNvPr id="2" name="Rectangle 1"/>
          <p:cNvSpPr/>
          <p:nvPr/>
        </p:nvSpPr>
        <p:spPr>
          <a:xfrm>
            <a:off x="2133600" y="5257800"/>
            <a:ext cx="4968027" cy="369332"/>
          </a:xfrm>
          <a:prstGeom prst="rect">
            <a:avLst/>
          </a:prstGeom>
        </p:spPr>
        <p:txBody>
          <a:bodyPr wrap="none">
            <a:spAutoFit/>
          </a:bodyPr>
          <a:lstStyle/>
          <a:p>
            <a:r>
              <a:rPr lang="en-US" dirty="0" smtClean="0">
                <a:solidFill>
                  <a:srgbClr val="FFFF00"/>
                </a:solidFill>
              </a:rPr>
              <a:t>Bottom line: Just don’t cheat – do honest work!</a:t>
            </a:r>
            <a:endParaRPr lang="en-US" dirty="0">
              <a:solidFill>
                <a:srgbClr val="FFFF00"/>
              </a:solidFill>
            </a:endParaRPr>
          </a:p>
        </p:txBody>
      </p:sp>
      <p:sp>
        <p:nvSpPr>
          <p:cNvPr id="8" name="Rectangle 7"/>
          <p:cNvSpPr/>
          <p:nvPr/>
        </p:nvSpPr>
        <p:spPr>
          <a:xfrm>
            <a:off x="838200" y="1143000"/>
            <a:ext cx="7696200" cy="3954929"/>
          </a:xfrm>
          <a:prstGeom prst="rect">
            <a:avLst/>
          </a:prstGeom>
        </p:spPr>
        <p:txBody>
          <a:bodyPr wrap="square">
            <a:spAutoFit/>
          </a:bodyPr>
          <a:lstStyle/>
          <a:p>
            <a:pPr algn="just"/>
            <a:r>
              <a:rPr lang="en-US" sz="2000" dirty="0" smtClean="0"/>
              <a:t>HFC considers academic dishonesty to be a serious offense.  Academic dishonesty is any activity intended to improve a student’s grade fraudulently.* </a:t>
            </a:r>
          </a:p>
          <a:p>
            <a:pPr algn="just"/>
            <a:endParaRPr lang="en-US" sz="2000" dirty="0" smtClean="0"/>
          </a:p>
          <a:p>
            <a:pPr>
              <a:spcAft>
                <a:spcPts val="600"/>
              </a:spcAft>
            </a:pPr>
            <a:r>
              <a:rPr lang="en-US" dirty="0" smtClean="0"/>
              <a:t>It includes, but is not limited to, the following:</a:t>
            </a:r>
          </a:p>
          <a:p>
            <a:pPr>
              <a:spcAft>
                <a:spcPts val="600"/>
              </a:spcAft>
              <a:buFont typeface="Arial" pitchFamily="34" charset="0"/>
              <a:buChar char="•"/>
            </a:pPr>
            <a:r>
              <a:rPr lang="en-US" dirty="0" smtClean="0"/>
              <a:t>Open cheating on an examination (such as copying from another student’s paper)</a:t>
            </a:r>
          </a:p>
          <a:p>
            <a:pPr>
              <a:spcAft>
                <a:spcPts val="600"/>
              </a:spcAft>
              <a:buFont typeface="Arial" pitchFamily="34" charset="0"/>
              <a:buChar char="•"/>
            </a:pPr>
            <a:r>
              <a:rPr lang="en-US" dirty="0" smtClean="0"/>
              <a:t>Permitting another person to take a test in the student’s place</a:t>
            </a:r>
          </a:p>
          <a:p>
            <a:pPr>
              <a:spcAft>
                <a:spcPts val="600"/>
              </a:spcAft>
              <a:buFont typeface="Arial" pitchFamily="34" charset="0"/>
              <a:buChar char="•"/>
            </a:pPr>
            <a:r>
              <a:rPr lang="en-US" dirty="0" smtClean="0"/>
              <a:t>Providing unauthorized assistance with any work for which academic credit is received</a:t>
            </a:r>
          </a:p>
          <a:p>
            <a:pPr>
              <a:spcAft>
                <a:spcPts val="600"/>
              </a:spcAft>
              <a:buFont typeface="Arial" pitchFamily="34" charset="0"/>
              <a:buChar char="•"/>
            </a:pPr>
            <a:r>
              <a:rPr lang="en-US" dirty="0" smtClean="0"/>
              <a:t>Plagiarism (using another person’s work without acknowledgment)</a:t>
            </a:r>
          </a:p>
          <a:p>
            <a:pPr algn="just"/>
            <a:endParaRPr lang="en-US" sz="2000" dirty="0">
              <a:solidFill>
                <a:srgbClr val="FFFF00"/>
              </a:solidFill>
            </a:endParaRPr>
          </a:p>
        </p:txBody>
      </p:sp>
    </p:spTree>
    <p:extLst>
      <p:ext uri="{BB962C8B-B14F-4D97-AF65-F5344CB8AC3E}">
        <p14:creationId xmlns:p14="http://schemas.microsoft.com/office/powerpoint/2010/main" val="3554987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fade">
                                      <p:cBhvr>
                                        <p:cTn id="7" dur="800" decel="100000"/>
                                        <p:tgtEl>
                                          <p:spTgt spid="30722"/>
                                        </p:tgtEl>
                                      </p:cBhvr>
                                    </p:animEffect>
                                    <p:anim calcmode="lin" valueType="num">
                                      <p:cBhvr>
                                        <p:cTn id="8" dur="800" decel="100000" fill="hold"/>
                                        <p:tgtEl>
                                          <p:spTgt spid="30722"/>
                                        </p:tgtEl>
                                        <p:attrNameLst>
                                          <p:attrName>style.rotation</p:attrName>
                                        </p:attrNameLst>
                                      </p:cBhvr>
                                      <p:tavLst>
                                        <p:tav tm="0">
                                          <p:val>
                                            <p:fltVal val="-90"/>
                                          </p:val>
                                        </p:tav>
                                        <p:tav tm="100000">
                                          <p:val>
                                            <p:fltVal val="0"/>
                                          </p:val>
                                        </p:tav>
                                      </p:tavLst>
                                    </p:anim>
                                    <p:anim calcmode="lin" valueType="num">
                                      <p:cBhvr>
                                        <p:cTn id="9" dur="800" decel="100000" fill="hold"/>
                                        <p:tgtEl>
                                          <p:spTgt spid="30722"/>
                                        </p:tgtEl>
                                        <p:attrNameLst>
                                          <p:attrName>ppt_x</p:attrName>
                                        </p:attrNameLst>
                                      </p:cBhvr>
                                      <p:tavLst>
                                        <p:tav tm="0">
                                          <p:val>
                                            <p:strVal val="#ppt_x+0.4"/>
                                          </p:val>
                                        </p:tav>
                                        <p:tav tm="100000">
                                          <p:val>
                                            <p:strVal val="#ppt_x-0.05"/>
                                          </p:val>
                                        </p:tav>
                                      </p:tavLst>
                                    </p:anim>
                                    <p:anim calcmode="lin" valueType="num">
                                      <p:cBhvr>
                                        <p:cTn id="10" dur="800" decel="100000" fill="hold"/>
                                        <p:tgtEl>
                                          <p:spTgt spid="3072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2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2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62000" y="381001"/>
            <a:ext cx="7772400" cy="1066799"/>
          </a:xfrm>
        </p:spPr>
        <p:txBody>
          <a:bodyPr/>
          <a:lstStyle/>
          <a:p>
            <a:r>
              <a:rPr lang="en-US" sz="8000" dirty="0" smtClean="0"/>
              <a:t>Questions …</a:t>
            </a:r>
            <a:endParaRPr lang="en-US" sz="8000" dirty="0"/>
          </a:p>
        </p:txBody>
      </p:sp>
      <p:sp>
        <p:nvSpPr>
          <p:cNvPr id="67587" name="Content Placeholder 2"/>
          <p:cNvSpPr>
            <a:spLocks noGrp="1"/>
          </p:cNvSpPr>
          <p:nvPr>
            <p:ph type="subTitle" idx="1"/>
          </p:nvPr>
        </p:nvSpPr>
        <p:spPr>
          <a:xfrm>
            <a:off x="533400" y="1828800"/>
            <a:ext cx="8229600" cy="3810000"/>
          </a:xfrm>
        </p:spPr>
        <p:txBody>
          <a:bodyPr/>
          <a:lstStyle/>
          <a:p>
            <a:pPr algn="l">
              <a:buFont typeface="Arial" pitchFamily="34" charset="0"/>
              <a:buChar char="•"/>
            </a:pPr>
            <a:r>
              <a:rPr lang="en-US" dirty="0" smtClean="0"/>
              <a:t> What is the COMPASS Placement Exam?</a:t>
            </a:r>
          </a:p>
          <a:p>
            <a:pPr marL="574675" lvl="1" indent="-117475" algn="l">
              <a:buFont typeface="Courier New" pitchFamily="49" charset="0"/>
              <a:buChar char="o"/>
            </a:pPr>
            <a:r>
              <a:rPr lang="en-US" sz="2400" dirty="0" smtClean="0">
                <a:solidFill>
                  <a:srgbClr val="FFC000"/>
                </a:solidFill>
              </a:rPr>
              <a:t> Multiple Choice</a:t>
            </a:r>
          </a:p>
          <a:p>
            <a:pPr lvl="1" algn="l">
              <a:buFont typeface="Courier New" pitchFamily="49" charset="0"/>
              <a:buChar char="o"/>
            </a:pPr>
            <a:r>
              <a:rPr lang="en-US" sz="2400" dirty="0" smtClean="0">
                <a:solidFill>
                  <a:srgbClr val="FFC000"/>
                </a:solidFill>
              </a:rPr>
              <a:t> 3 parts:</a:t>
            </a:r>
          </a:p>
          <a:p>
            <a:pPr lvl="2" algn="l"/>
            <a:r>
              <a:rPr lang="en-US" dirty="0" smtClean="0">
                <a:solidFill>
                  <a:srgbClr val="FFFF00"/>
                </a:solidFill>
              </a:rPr>
              <a:t>1) Math	  2) Reading  	 3) Writing</a:t>
            </a:r>
          </a:p>
          <a:p>
            <a:pPr algn="l"/>
            <a:endParaRPr lang="en-US" dirty="0" smtClean="0"/>
          </a:p>
          <a:p>
            <a:pPr algn="l">
              <a:buFont typeface="Arial" pitchFamily="34" charset="0"/>
              <a:buChar char="•"/>
            </a:pPr>
            <a:r>
              <a:rPr lang="en-US" dirty="0" smtClean="0"/>
              <a:t> What is it for?</a:t>
            </a:r>
          </a:p>
          <a:p>
            <a:pPr marL="690563" lvl="1" indent="-233363" algn="l">
              <a:buFont typeface="Courier New" pitchFamily="49" charset="0"/>
              <a:buChar char="o"/>
            </a:pPr>
            <a:r>
              <a:rPr lang="en-US" sz="2400" dirty="0" smtClean="0">
                <a:solidFill>
                  <a:srgbClr val="FFC000"/>
                </a:solidFill>
              </a:rPr>
              <a:t>Class placement – the right class.</a:t>
            </a:r>
          </a:p>
          <a:p>
            <a:pPr marL="690563" lvl="1" indent="-233363" algn="l">
              <a:buFont typeface="Courier New" pitchFamily="49" charset="0"/>
              <a:buChar char="o"/>
            </a:pPr>
            <a:r>
              <a:rPr lang="en-US" sz="2400" dirty="0" smtClean="0">
                <a:solidFill>
                  <a:srgbClr val="FFC000"/>
                </a:solidFill>
              </a:rPr>
              <a:t>Challenging, but chance at success.</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Effect transition="in" filter="fade">
                                      <p:cBhvr>
                                        <p:cTn id="7" dur="1000"/>
                                        <p:tgtEl>
                                          <p:spTgt spid="67587">
                                            <p:txEl>
                                              <p:pRg st="0" end="0"/>
                                            </p:txEl>
                                          </p:spTgt>
                                        </p:tgtEl>
                                      </p:cBhvr>
                                    </p:animEffect>
                                    <p:anim calcmode="lin" valueType="num">
                                      <p:cBhvr>
                                        <p:cTn id="8" dur="1000" fill="hold"/>
                                        <p:tgtEl>
                                          <p:spTgt spid="6758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758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7587">
                                            <p:txEl>
                                              <p:pRg st="1" end="1"/>
                                            </p:txEl>
                                          </p:spTgt>
                                        </p:tgtEl>
                                        <p:attrNameLst>
                                          <p:attrName>style.visibility</p:attrName>
                                        </p:attrNameLst>
                                      </p:cBhvr>
                                      <p:to>
                                        <p:strVal val="visible"/>
                                      </p:to>
                                    </p:set>
                                    <p:animEffect transition="in" filter="fade">
                                      <p:cBhvr>
                                        <p:cTn id="12" dur="1000"/>
                                        <p:tgtEl>
                                          <p:spTgt spid="67587">
                                            <p:txEl>
                                              <p:pRg st="1" end="1"/>
                                            </p:txEl>
                                          </p:spTgt>
                                        </p:tgtEl>
                                      </p:cBhvr>
                                    </p:animEffect>
                                    <p:anim calcmode="lin" valueType="num">
                                      <p:cBhvr>
                                        <p:cTn id="13" dur="1000" fill="hold"/>
                                        <p:tgtEl>
                                          <p:spTgt spid="6758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758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7587">
                                            <p:txEl>
                                              <p:pRg st="2" end="2"/>
                                            </p:txEl>
                                          </p:spTgt>
                                        </p:tgtEl>
                                        <p:attrNameLst>
                                          <p:attrName>style.visibility</p:attrName>
                                        </p:attrNameLst>
                                      </p:cBhvr>
                                      <p:to>
                                        <p:strVal val="visible"/>
                                      </p:to>
                                    </p:set>
                                    <p:animEffect transition="in" filter="fade">
                                      <p:cBhvr>
                                        <p:cTn id="17" dur="1000"/>
                                        <p:tgtEl>
                                          <p:spTgt spid="67587">
                                            <p:txEl>
                                              <p:pRg st="2" end="2"/>
                                            </p:txEl>
                                          </p:spTgt>
                                        </p:tgtEl>
                                      </p:cBhvr>
                                    </p:animEffect>
                                    <p:anim calcmode="lin" valueType="num">
                                      <p:cBhvr>
                                        <p:cTn id="18" dur="1000" fill="hold"/>
                                        <p:tgtEl>
                                          <p:spTgt spid="6758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67587">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7587">
                                            <p:txEl>
                                              <p:pRg st="3" end="3"/>
                                            </p:txEl>
                                          </p:spTgt>
                                        </p:tgtEl>
                                        <p:attrNameLst>
                                          <p:attrName>style.visibility</p:attrName>
                                        </p:attrNameLst>
                                      </p:cBhvr>
                                      <p:to>
                                        <p:strVal val="visible"/>
                                      </p:to>
                                    </p:set>
                                    <p:animEffect transition="in" filter="fade">
                                      <p:cBhvr>
                                        <p:cTn id="22" dur="1000"/>
                                        <p:tgtEl>
                                          <p:spTgt spid="67587">
                                            <p:txEl>
                                              <p:pRg st="3" end="3"/>
                                            </p:txEl>
                                          </p:spTgt>
                                        </p:tgtEl>
                                      </p:cBhvr>
                                    </p:animEffect>
                                    <p:anim calcmode="lin" valueType="num">
                                      <p:cBhvr>
                                        <p:cTn id="23" dur="1000" fill="hold"/>
                                        <p:tgtEl>
                                          <p:spTgt spid="67587">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67587">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7587">
                                            <p:txEl>
                                              <p:pRg st="5" end="5"/>
                                            </p:txEl>
                                          </p:spTgt>
                                        </p:tgtEl>
                                        <p:attrNameLst>
                                          <p:attrName>style.visibility</p:attrName>
                                        </p:attrNameLst>
                                      </p:cBhvr>
                                      <p:to>
                                        <p:strVal val="visible"/>
                                      </p:to>
                                    </p:set>
                                    <p:animEffect transition="in" filter="fade">
                                      <p:cBhvr>
                                        <p:cTn id="27" dur="1000"/>
                                        <p:tgtEl>
                                          <p:spTgt spid="67587">
                                            <p:txEl>
                                              <p:pRg st="5" end="5"/>
                                            </p:txEl>
                                          </p:spTgt>
                                        </p:tgtEl>
                                      </p:cBhvr>
                                    </p:animEffect>
                                    <p:anim calcmode="lin" valueType="num">
                                      <p:cBhvr>
                                        <p:cTn id="28" dur="1000" fill="hold"/>
                                        <p:tgtEl>
                                          <p:spTgt spid="67587">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67587">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7587">
                                            <p:txEl>
                                              <p:pRg st="6" end="6"/>
                                            </p:txEl>
                                          </p:spTgt>
                                        </p:tgtEl>
                                        <p:attrNameLst>
                                          <p:attrName>style.visibility</p:attrName>
                                        </p:attrNameLst>
                                      </p:cBhvr>
                                      <p:to>
                                        <p:strVal val="visible"/>
                                      </p:to>
                                    </p:set>
                                    <p:animEffect transition="in" filter="fade">
                                      <p:cBhvr>
                                        <p:cTn id="32" dur="1000"/>
                                        <p:tgtEl>
                                          <p:spTgt spid="67587">
                                            <p:txEl>
                                              <p:pRg st="6" end="6"/>
                                            </p:txEl>
                                          </p:spTgt>
                                        </p:tgtEl>
                                      </p:cBhvr>
                                    </p:animEffect>
                                    <p:anim calcmode="lin" valueType="num">
                                      <p:cBhvr>
                                        <p:cTn id="33" dur="1000" fill="hold"/>
                                        <p:tgtEl>
                                          <p:spTgt spid="67587">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67587">
                                            <p:txEl>
                                              <p:pRg st="6" end="6"/>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67587">
                                            <p:txEl>
                                              <p:pRg st="7" end="7"/>
                                            </p:txEl>
                                          </p:spTgt>
                                        </p:tgtEl>
                                        <p:attrNameLst>
                                          <p:attrName>style.visibility</p:attrName>
                                        </p:attrNameLst>
                                      </p:cBhvr>
                                      <p:to>
                                        <p:strVal val="visible"/>
                                      </p:to>
                                    </p:set>
                                    <p:animEffect transition="in" filter="fade">
                                      <p:cBhvr>
                                        <p:cTn id="37" dur="1000"/>
                                        <p:tgtEl>
                                          <p:spTgt spid="67587">
                                            <p:txEl>
                                              <p:pRg st="7" end="7"/>
                                            </p:txEl>
                                          </p:spTgt>
                                        </p:tgtEl>
                                      </p:cBhvr>
                                    </p:animEffect>
                                    <p:anim calcmode="lin" valueType="num">
                                      <p:cBhvr>
                                        <p:cTn id="38" dur="1000" fill="hold"/>
                                        <p:tgtEl>
                                          <p:spTgt spid="67587">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67587">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62000" y="381001"/>
            <a:ext cx="7772400" cy="1066799"/>
          </a:xfrm>
        </p:spPr>
        <p:txBody>
          <a:bodyPr/>
          <a:lstStyle/>
          <a:p>
            <a:r>
              <a:rPr lang="en-US" sz="8000" dirty="0" smtClean="0"/>
              <a:t>Questions …</a:t>
            </a:r>
            <a:endParaRPr lang="en-US" sz="8000" dirty="0"/>
          </a:p>
        </p:txBody>
      </p:sp>
      <p:sp>
        <p:nvSpPr>
          <p:cNvPr id="67587" name="Content Placeholder 2"/>
          <p:cNvSpPr>
            <a:spLocks noGrp="1"/>
          </p:cNvSpPr>
          <p:nvPr>
            <p:ph type="subTitle" idx="1"/>
          </p:nvPr>
        </p:nvSpPr>
        <p:spPr>
          <a:xfrm>
            <a:off x="533400" y="1828800"/>
            <a:ext cx="8229600" cy="3810000"/>
          </a:xfrm>
        </p:spPr>
        <p:txBody>
          <a:bodyPr/>
          <a:lstStyle/>
          <a:p>
            <a:pPr algn="l">
              <a:buFont typeface="Arial" pitchFamily="34" charset="0"/>
              <a:buChar char="•"/>
            </a:pPr>
            <a:r>
              <a:rPr lang="en-US" dirty="0" smtClean="0">
                <a:solidFill>
                  <a:srgbClr val="FFC000"/>
                </a:solidFill>
              </a:rPr>
              <a:t> Why is it important?</a:t>
            </a:r>
          </a:p>
          <a:p>
            <a:pPr marL="692150" lvl="1" indent="-234950" algn="l">
              <a:buFont typeface="Courier New" pitchFamily="49" charset="0"/>
              <a:buChar char="o"/>
            </a:pPr>
            <a:r>
              <a:rPr lang="en-US" sz="2000" dirty="0" smtClean="0">
                <a:solidFill>
                  <a:srgbClr val="FFFF00"/>
                </a:solidFill>
              </a:rPr>
              <a:t>Saves time</a:t>
            </a:r>
          </a:p>
          <a:p>
            <a:pPr marL="692150" lvl="1" indent="-234950" algn="l">
              <a:buFont typeface="Courier New" pitchFamily="49" charset="0"/>
              <a:buChar char="o"/>
            </a:pPr>
            <a:r>
              <a:rPr lang="en-US" sz="2000" dirty="0" smtClean="0">
                <a:solidFill>
                  <a:srgbClr val="FFFF00"/>
                </a:solidFill>
              </a:rPr>
              <a:t>Saves $</a:t>
            </a:r>
          </a:p>
          <a:p>
            <a:pPr marL="692150" lvl="1" indent="-234950" algn="l">
              <a:buFont typeface="Courier New" pitchFamily="49" charset="0"/>
              <a:buChar char="o"/>
            </a:pPr>
            <a:r>
              <a:rPr lang="en-US" sz="2000" dirty="0" smtClean="0">
                <a:solidFill>
                  <a:srgbClr val="FFFF00"/>
                </a:solidFill>
              </a:rPr>
              <a:t>Other college courses</a:t>
            </a:r>
          </a:p>
          <a:p>
            <a:pPr algn="l">
              <a:buFont typeface="Arial" pitchFamily="34" charset="0"/>
              <a:buChar char="•"/>
            </a:pPr>
            <a:endParaRPr lang="en-US" dirty="0" smtClean="0"/>
          </a:p>
          <a:p>
            <a:pPr algn="l">
              <a:buFont typeface="Arial" pitchFamily="34" charset="0"/>
              <a:buChar char="•"/>
            </a:pPr>
            <a:r>
              <a:rPr lang="en-US" dirty="0" smtClean="0">
                <a:solidFill>
                  <a:srgbClr val="FFC000"/>
                </a:solidFill>
              </a:rPr>
              <a:t>Who should take it?</a:t>
            </a:r>
          </a:p>
          <a:p>
            <a:pPr marL="925830" lvl="1" indent="-514350" algn="l">
              <a:buFont typeface="Courier New" pitchFamily="49" charset="0"/>
              <a:buChar char="o"/>
            </a:pPr>
            <a:r>
              <a:rPr lang="en-US" sz="2000" dirty="0" smtClean="0">
                <a:solidFill>
                  <a:srgbClr val="FFFF00"/>
                </a:solidFill>
              </a:rPr>
              <a:t>Low ACT scores</a:t>
            </a:r>
          </a:p>
          <a:p>
            <a:pPr marL="925830" lvl="1" indent="-514350" algn="l">
              <a:buFont typeface="Courier New" pitchFamily="49" charset="0"/>
              <a:buChar char="o"/>
            </a:pPr>
            <a:r>
              <a:rPr lang="en-US" sz="2000" dirty="0" smtClean="0">
                <a:solidFill>
                  <a:srgbClr val="FFFF00"/>
                </a:solidFill>
              </a:rPr>
              <a:t>Not satisfied with math placement</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Effect transition="in" filter="fade">
                                      <p:cBhvr>
                                        <p:cTn id="7" dur="1000"/>
                                        <p:tgtEl>
                                          <p:spTgt spid="67587">
                                            <p:txEl>
                                              <p:pRg st="0" end="0"/>
                                            </p:txEl>
                                          </p:spTgt>
                                        </p:tgtEl>
                                      </p:cBhvr>
                                    </p:animEffect>
                                    <p:anim calcmode="lin" valueType="num">
                                      <p:cBhvr>
                                        <p:cTn id="8" dur="1000" fill="hold"/>
                                        <p:tgtEl>
                                          <p:spTgt spid="6758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758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7587">
                                            <p:txEl>
                                              <p:pRg st="1" end="1"/>
                                            </p:txEl>
                                          </p:spTgt>
                                        </p:tgtEl>
                                        <p:attrNameLst>
                                          <p:attrName>style.visibility</p:attrName>
                                        </p:attrNameLst>
                                      </p:cBhvr>
                                      <p:to>
                                        <p:strVal val="visible"/>
                                      </p:to>
                                    </p:set>
                                    <p:animEffect transition="in" filter="fade">
                                      <p:cBhvr>
                                        <p:cTn id="12" dur="1000"/>
                                        <p:tgtEl>
                                          <p:spTgt spid="67587">
                                            <p:txEl>
                                              <p:pRg st="1" end="1"/>
                                            </p:txEl>
                                          </p:spTgt>
                                        </p:tgtEl>
                                      </p:cBhvr>
                                    </p:animEffect>
                                    <p:anim calcmode="lin" valueType="num">
                                      <p:cBhvr>
                                        <p:cTn id="13" dur="1000" fill="hold"/>
                                        <p:tgtEl>
                                          <p:spTgt spid="6758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758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7587">
                                            <p:txEl>
                                              <p:pRg st="2" end="2"/>
                                            </p:txEl>
                                          </p:spTgt>
                                        </p:tgtEl>
                                        <p:attrNameLst>
                                          <p:attrName>style.visibility</p:attrName>
                                        </p:attrNameLst>
                                      </p:cBhvr>
                                      <p:to>
                                        <p:strVal val="visible"/>
                                      </p:to>
                                    </p:set>
                                    <p:animEffect transition="in" filter="fade">
                                      <p:cBhvr>
                                        <p:cTn id="17" dur="1000"/>
                                        <p:tgtEl>
                                          <p:spTgt spid="67587">
                                            <p:txEl>
                                              <p:pRg st="2" end="2"/>
                                            </p:txEl>
                                          </p:spTgt>
                                        </p:tgtEl>
                                      </p:cBhvr>
                                    </p:animEffect>
                                    <p:anim calcmode="lin" valueType="num">
                                      <p:cBhvr>
                                        <p:cTn id="18" dur="1000" fill="hold"/>
                                        <p:tgtEl>
                                          <p:spTgt spid="6758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67587">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7587">
                                            <p:txEl>
                                              <p:pRg st="3" end="3"/>
                                            </p:txEl>
                                          </p:spTgt>
                                        </p:tgtEl>
                                        <p:attrNameLst>
                                          <p:attrName>style.visibility</p:attrName>
                                        </p:attrNameLst>
                                      </p:cBhvr>
                                      <p:to>
                                        <p:strVal val="visible"/>
                                      </p:to>
                                    </p:set>
                                    <p:animEffect transition="in" filter="fade">
                                      <p:cBhvr>
                                        <p:cTn id="22" dur="1000"/>
                                        <p:tgtEl>
                                          <p:spTgt spid="67587">
                                            <p:txEl>
                                              <p:pRg st="3" end="3"/>
                                            </p:txEl>
                                          </p:spTgt>
                                        </p:tgtEl>
                                      </p:cBhvr>
                                    </p:animEffect>
                                    <p:anim calcmode="lin" valueType="num">
                                      <p:cBhvr>
                                        <p:cTn id="23" dur="1000" fill="hold"/>
                                        <p:tgtEl>
                                          <p:spTgt spid="67587">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67587">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7587">
                                            <p:txEl>
                                              <p:pRg st="5" end="5"/>
                                            </p:txEl>
                                          </p:spTgt>
                                        </p:tgtEl>
                                        <p:attrNameLst>
                                          <p:attrName>style.visibility</p:attrName>
                                        </p:attrNameLst>
                                      </p:cBhvr>
                                      <p:to>
                                        <p:strVal val="visible"/>
                                      </p:to>
                                    </p:set>
                                    <p:animEffect transition="in" filter="fade">
                                      <p:cBhvr>
                                        <p:cTn id="27" dur="1000"/>
                                        <p:tgtEl>
                                          <p:spTgt spid="67587">
                                            <p:txEl>
                                              <p:pRg st="5" end="5"/>
                                            </p:txEl>
                                          </p:spTgt>
                                        </p:tgtEl>
                                      </p:cBhvr>
                                    </p:animEffect>
                                    <p:anim calcmode="lin" valueType="num">
                                      <p:cBhvr>
                                        <p:cTn id="28" dur="1000" fill="hold"/>
                                        <p:tgtEl>
                                          <p:spTgt spid="67587">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67587">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7587">
                                            <p:txEl>
                                              <p:pRg st="6" end="6"/>
                                            </p:txEl>
                                          </p:spTgt>
                                        </p:tgtEl>
                                        <p:attrNameLst>
                                          <p:attrName>style.visibility</p:attrName>
                                        </p:attrNameLst>
                                      </p:cBhvr>
                                      <p:to>
                                        <p:strVal val="visible"/>
                                      </p:to>
                                    </p:set>
                                    <p:animEffect transition="in" filter="fade">
                                      <p:cBhvr>
                                        <p:cTn id="32" dur="1000"/>
                                        <p:tgtEl>
                                          <p:spTgt spid="67587">
                                            <p:txEl>
                                              <p:pRg st="6" end="6"/>
                                            </p:txEl>
                                          </p:spTgt>
                                        </p:tgtEl>
                                      </p:cBhvr>
                                    </p:animEffect>
                                    <p:anim calcmode="lin" valueType="num">
                                      <p:cBhvr>
                                        <p:cTn id="33" dur="1000" fill="hold"/>
                                        <p:tgtEl>
                                          <p:spTgt spid="67587">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67587">
                                            <p:txEl>
                                              <p:pRg st="6" end="6"/>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67587">
                                            <p:txEl>
                                              <p:pRg st="7" end="7"/>
                                            </p:txEl>
                                          </p:spTgt>
                                        </p:tgtEl>
                                        <p:attrNameLst>
                                          <p:attrName>style.visibility</p:attrName>
                                        </p:attrNameLst>
                                      </p:cBhvr>
                                      <p:to>
                                        <p:strVal val="visible"/>
                                      </p:to>
                                    </p:set>
                                    <p:animEffect transition="in" filter="fade">
                                      <p:cBhvr>
                                        <p:cTn id="37" dur="1000"/>
                                        <p:tgtEl>
                                          <p:spTgt spid="67587">
                                            <p:txEl>
                                              <p:pRg st="7" end="7"/>
                                            </p:txEl>
                                          </p:spTgt>
                                        </p:tgtEl>
                                      </p:cBhvr>
                                    </p:animEffect>
                                    <p:anim calcmode="lin" valueType="num">
                                      <p:cBhvr>
                                        <p:cTn id="38" dur="1000" fill="hold"/>
                                        <p:tgtEl>
                                          <p:spTgt spid="67587">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67587">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62000" y="381001"/>
            <a:ext cx="7772400" cy="1066799"/>
          </a:xfrm>
        </p:spPr>
        <p:txBody>
          <a:bodyPr/>
          <a:lstStyle/>
          <a:p>
            <a:r>
              <a:rPr lang="en-US" sz="6000" dirty="0" smtClean="0"/>
              <a:t>COMPASS Facts…</a:t>
            </a:r>
            <a:endParaRPr lang="en-US" sz="6000" dirty="0"/>
          </a:p>
        </p:txBody>
      </p:sp>
      <p:sp>
        <p:nvSpPr>
          <p:cNvPr id="67587" name="Content Placeholder 2"/>
          <p:cNvSpPr>
            <a:spLocks noGrp="1"/>
          </p:cNvSpPr>
          <p:nvPr>
            <p:ph type="subTitle" idx="1"/>
          </p:nvPr>
        </p:nvSpPr>
        <p:spPr>
          <a:xfrm>
            <a:off x="533400" y="1828800"/>
            <a:ext cx="8229600" cy="3810000"/>
          </a:xfrm>
        </p:spPr>
        <p:txBody>
          <a:bodyPr/>
          <a:lstStyle/>
          <a:p>
            <a:pPr lvl="1" algn="l">
              <a:buFont typeface="Arial" pitchFamily="34" charset="0"/>
              <a:buChar char="•"/>
            </a:pPr>
            <a:r>
              <a:rPr lang="en-US" dirty="0" smtClean="0"/>
              <a:t> You many not need all 3 parts.</a:t>
            </a:r>
          </a:p>
          <a:p>
            <a:pPr lvl="1" algn="l">
              <a:buFont typeface="Arial" pitchFamily="34" charset="0"/>
              <a:buChar char="•"/>
            </a:pPr>
            <a:endParaRPr lang="en-US" sz="1200" dirty="0" smtClean="0"/>
          </a:p>
          <a:p>
            <a:pPr lvl="1" algn="l">
              <a:buFont typeface="Arial" pitchFamily="34" charset="0"/>
              <a:buChar char="•"/>
            </a:pPr>
            <a:r>
              <a:rPr lang="en-US" dirty="0" smtClean="0"/>
              <a:t>Not timed: ~30-45 minutes/test</a:t>
            </a:r>
          </a:p>
          <a:p>
            <a:pPr lvl="1" algn="l">
              <a:buFont typeface="Arial" pitchFamily="34" charset="0"/>
              <a:buChar char="•"/>
            </a:pPr>
            <a:endParaRPr lang="en-US" sz="1200" dirty="0" smtClean="0"/>
          </a:p>
          <a:p>
            <a:pPr lvl="1" algn="l">
              <a:buFont typeface="Arial" pitchFamily="34" charset="0"/>
              <a:buChar char="•"/>
            </a:pPr>
            <a:r>
              <a:rPr lang="en-US" dirty="0" smtClean="0"/>
              <a:t>Retake or Placement</a:t>
            </a:r>
          </a:p>
          <a:p>
            <a:pPr lvl="1" algn="l">
              <a:buFont typeface="Arial" pitchFamily="34" charset="0"/>
              <a:buChar char="•"/>
            </a:pPr>
            <a:endParaRPr lang="en-US" sz="1200" dirty="0" smtClean="0"/>
          </a:p>
          <a:p>
            <a:pPr lvl="1" algn="l">
              <a:buFont typeface="Arial" pitchFamily="34" charset="0"/>
              <a:buChar char="•"/>
            </a:pPr>
            <a:r>
              <a:rPr lang="en-US" dirty="0" smtClean="0"/>
              <a:t>It’s adaptive – depends on you!</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Effect transition="in" filter="fade">
                                      <p:cBhvr>
                                        <p:cTn id="7" dur="1000"/>
                                        <p:tgtEl>
                                          <p:spTgt spid="67587">
                                            <p:txEl>
                                              <p:pRg st="0" end="0"/>
                                            </p:txEl>
                                          </p:spTgt>
                                        </p:tgtEl>
                                      </p:cBhvr>
                                    </p:animEffect>
                                    <p:anim calcmode="lin" valueType="num">
                                      <p:cBhvr>
                                        <p:cTn id="8" dur="1000" fill="hold"/>
                                        <p:tgtEl>
                                          <p:spTgt spid="6758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758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7587">
                                            <p:txEl>
                                              <p:pRg st="2" end="2"/>
                                            </p:txEl>
                                          </p:spTgt>
                                        </p:tgtEl>
                                        <p:attrNameLst>
                                          <p:attrName>style.visibility</p:attrName>
                                        </p:attrNameLst>
                                      </p:cBhvr>
                                      <p:to>
                                        <p:strVal val="visible"/>
                                      </p:to>
                                    </p:set>
                                    <p:animEffect transition="in" filter="fade">
                                      <p:cBhvr>
                                        <p:cTn id="12" dur="1000"/>
                                        <p:tgtEl>
                                          <p:spTgt spid="67587">
                                            <p:txEl>
                                              <p:pRg st="2" end="2"/>
                                            </p:txEl>
                                          </p:spTgt>
                                        </p:tgtEl>
                                      </p:cBhvr>
                                    </p:animEffect>
                                    <p:anim calcmode="lin" valueType="num">
                                      <p:cBhvr>
                                        <p:cTn id="13" dur="1000" fill="hold"/>
                                        <p:tgtEl>
                                          <p:spTgt spid="67587">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67587">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7587">
                                            <p:txEl>
                                              <p:pRg st="4" end="4"/>
                                            </p:txEl>
                                          </p:spTgt>
                                        </p:tgtEl>
                                        <p:attrNameLst>
                                          <p:attrName>style.visibility</p:attrName>
                                        </p:attrNameLst>
                                      </p:cBhvr>
                                      <p:to>
                                        <p:strVal val="visible"/>
                                      </p:to>
                                    </p:set>
                                    <p:animEffect transition="in" filter="fade">
                                      <p:cBhvr>
                                        <p:cTn id="17" dur="1000"/>
                                        <p:tgtEl>
                                          <p:spTgt spid="67587">
                                            <p:txEl>
                                              <p:pRg st="4" end="4"/>
                                            </p:txEl>
                                          </p:spTgt>
                                        </p:tgtEl>
                                      </p:cBhvr>
                                    </p:animEffect>
                                    <p:anim calcmode="lin" valueType="num">
                                      <p:cBhvr>
                                        <p:cTn id="18" dur="1000" fill="hold"/>
                                        <p:tgtEl>
                                          <p:spTgt spid="67587">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67587">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7587">
                                            <p:txEl>
                                              <p:pRg st="6" end="6"/>
                                            </p:txEl>
                                          </p:spTgt>
                                        </p:tgtEl>
                                        <p:attrNameLst>
                                          <p:attrName>style.visibility</p:attrName>
                                        </p:attrNameLst>
                                      </p:cBhvr>
                                      <p:to>
                                        <p:strVal val="visible"/>
                                      </p:to>
                                    </p:set>
                                    <p:animEffect transition="in" filter="fade">
                                      <p:cBhvr>
                                        <p:cTn id="22" dur="1000"/>
                                        <p:tgtEl>
                                          <p:spTgt spid="67587">
                                            <p:txEl>
                                              <p:pRg st="6" end="6"/>
                                            </p:txEl>
                                          </p:spTgt>
                                        </p:tgtEl>
                                      </p:cBhvr>
                                    </p:animEffect>
                                    <p:anim calcmode="lin" valueType="num">
                                      <p:cBhvr>
                                        <p:cTn id="23" dur="1000" fill="hold"/>
                                        <p:tgtEl>
                                          <p:spTgt spid="67587">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6758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62000" y="381001"/>
            <a:ext cx="7772400" cy="1066799"/>
          </a:xfrm>
        </p:spPr>
        <p:txBody>
          <a:bodyPr/>
          <a:lstStyle/>
          <a:p>
            <a:r>
              <a:rPr lang="en-US" sz="6000" dirty="0" smtClean="0"/>
              <a:t>COMPASS Math</a:t>
            </a:r>
            <a:endParaRPr lang="en-US" sz="6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92912771"/>
              </p:ext>
            </p:extLst>
          </p:nvPr>
        </p:nvGraphicFramePr>
        <p:xfrm>
          <a:off x="381000" y="1676400"/>
          <a:ext cx="82296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Arrow Connector 5"/>
          <p:cNvCxnSpPr/>
          <p:nvPr/>
        </p:nvCxnSpPr>
        <p:spPr>
          <a:xfrm flipV="1">
            <a:off x="5638800" y="1676400"/>
            <a:ext cx="762000" cy="914400"/>
          </a:xfrm>
          <a:prstGeom prst="straightConnector1">
            <a:avLst/>
          </a:prstGeom>
          <a:ln w="22225">
            <a:solidFill>
              <a:schemeClr val="accent4">
                <a:lumMod val="9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5562600" y="2971800"/>
            <a:ext cx="762000" cy="914400"/>
          </a:xfrm>
          <a:prstGeom prst="straightConnector1">
            <a:avLst/>
          </a:prstGeom>
          <a:ln w="22225">
            <a:solidFill>
              <a:schemeClr val="accent4">
                <a:lumMod val="9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5562600" y="4267200"/>
            <a:ext cx="762000" cy="914400"/>
          </a:xfrm>
          <a:prstGeom prst="straightConnector1">
            <a:avLst/>
          </a:prstGeom>
          <a:ln w="22225">
            <a:solidFill>
              <a:schemeClr val="accent4">
                <a:lumMod val="9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62000" y="228600"/>
            <a:ext cx="7772400" cy="1066799"/>
          </a:xfrm>
        </p:spPr>
        <p:txBody>
          <a:bodyPr/>
          <a:lstStyle/>
          <a:p>
            <a:r>
              <a:rPr lang="en-US" dirty="0" smtClean="0"/>
              <a:t>Math Score Interpretation</a:t>
            </a:r>
            <a:endParaRPr lang="en-US" dirty="0"/>
          </a:p>
        </p:txBody>
      </p:sp>
      <p:graphicFrame>
        <p:nvGraphicFramePr>
          <p:cNvPr id="10" name="Content Placeholder 3"/>
          <p:cNvGraphicFramePr>
            <a:graphicFrameLocks/>
          </p:cNvGraphicFramePr>
          <p:nvPr>
            <p:extLst>
              <p:ext uri="{D42A27DB-BD31-4B8C-83A1-F6EECF244321}">
                <p14:modId xmlns:p14="http://schemas.microsoft.com/office/powerpoint/2010/main" val="825939322"/>
              </p:ext>
            </p:extLst>
          </p:nvPr>
        </p:nvGraphicFramePr>
        <p:xfrm>
          <a:off x="533400" y="1143000"/>
          <a:ext cx="8229600" cy="4572000"/>
        </p:xfrm>
        <a:graphic>
          <a:graphicData uri="http://schemas.openxmlformats.org/drawingml/2006/table">
            <a:tbl>
              <a:tblPr firstRow="1" bandRow="1">
                <a:tableStyleId>{5C22544A-7EE6-4342-B048-85BDC9FD1C3A}</a:tableStyleId>
              </a:tblPr>
              <a:tblGrid>
                <a:gridCol w="2743200"/>
                <a:gridCol w="1600200"/>
                <a:gridCol w="3886200"/>
              </a:tblGrid>
              <a:tr h="370840">
                <a:tc>
                  <a:txBody>
                    <a:bodyPr/>
                    <a:lstStyle/>
                    <a:p>
                      <a:pPr algn="ctr"/>
                      <a:r>
                        <a:rPr lang="en-US" sz="2400" dirty="0" smtClean="0"/>
                        <a:t>Test</a:t>
                      </a:r>
                      <a:endParaRPr lang="en-US" sz="2400" dirty="0"/>
                    </a:p>
                  </a:txBody>
                  <a:tcPr anchor="ctr"/>
                </a:tc>
                <a:tc>
                  <a:txBody>
                    <a:bodyPr/>
                    <a:lstStyle/>
                    <a:p>
                      <a:pPr algn="ctr"/>
                      <a:r>
                        <a:rPr lang="en-US" sz="2400" dirty="0" smtClean="0"/>
                        <a:t>Score</a:t>
                      </a:r>
                      <a:endParaRPr lang="en-US" sz="2400" dirty="0"/>
                    </a:p>
                  </a:txBody>
                  <a:tcPr anchor="ctr"/>
                </a:tc>
                <a:tc>
                  <a:txBody>
                    <a:bodyPr/>
                    <a:lstStyle/>
                    <a:p>
                      <a:pPr algn="ctr"/>
                      <a:r>
                        <a:rPr lang="en-US" sz="2400" dirty="0" smtClean="0"/>
                        <a:t>Class</a:t>
                      </a:r>
                      <a:endParaRPr lang="en-US" sz="2400" dirty="0"/>
                    </a:p>
                  </a:txBody>
                  <a:tcPr anchor="ctr"/>
                </a:tc>
              </a:tr>
              <a:tr h="370840">
                <a:tc rowSpan="2">
                  <a:txBody>
                    <a:bodyPr/>
                    <a:lstStyle/>
                    <a:p>
                      <a:pPr algn="ctr"/>
                      <a:r>
                        <a:rPr lang="en-US" sz="2400" dirty="0" smtClean="0"/>
                        <a:t>PreAlgebra</a:t>
                      </a:r>
                      <a:endParaRPr lang="en-US" sz="2400" dirty="0"/>
                    </a:p>
                  </a:txBody>
                  <a:tcPr anchor="ctr"/>
                </a:tc>
                <a:tc>
                  <a:txBody>
                    <a:bodyPr/>
                    <a:lstStyle/>
                    <a:p>
                      <a:pPr algn="ctr"/>
                      <a:r>
                        <a:rPr lang="en-US" sz="2400" dirty="0" smtClean="0"/>
                        <a:t>&lt; 39</a:t>
                      </a:r>
                      <a:endParaRPr lang="en-US" sz="2400" dirty="0"/>
                    </a:p>
                  </a:txBody>
                  <a:tcPr anchor="ctr"/>
                </a:tc>
                <a:tc>
                  <a:txBody>
                    <a:bodyPr/>
                    <a:lstStyle/>
                    <a:p>
                      <a:pPr algn="ctr"/>
                      <a:r>
                        <a:rPr lang="en-US" sz="2400" dirty="0" smtClean="0"/>
                        <a:t>Math 074/077</a:t>
                      </a:r>
                      <a:endParaRPr lang="en-US" sz="2400" dirty="0"/>
                    </a:p>
                  </a:txBody>
                  <a:tcPr anchor="ctr"/>
                </a:tc>
              </a:tr>
              <a:tr h="370840">
                <a:tc vMerge="1">
                  <a:txBody>
                    <a:bodyPr/>
                    <a:lstStyle/>
                    <a:p>
                      <a:endParaRPr lang="en-US" dirty="0"/>
                    </a:p>
                  </a:txBody>
                  <a:tcPr/>
                </a:tc>
                <a:tc>
                  <a:txBody>
                    <a:bodyPr/>
                    <a:lstStyle/>
                    <a:p>
                      <a:pPr algn="ctr"/>
                      <a:r>
                        <a:rPr lang="en-US" sz="2400" dirty="0" smtClean="0"/>
                        <a:t>39+</a:t>
                      </a:r>
                      <a:endParaRPr lang="en-US" sz="2400" dirty="0"/>
                    </a:p>
                  </a:txBody>
                  <a:tcPr anchor="ctr"/>
                </a:tc>
                <a:tc>
                  <a:txBody>
                    <a:bodyPr/>
                    <a:lstStyle/>
                    <a:p>
                      <a:pPr algn="ctr"/>
                      <a:r>
                        <a:rPr lang="en-US" sz="2400" dirty="0" smtClean="0"/>
                        <a:t>Math 080/081/100</a:t>
                      </a:r>
                      <a:endParaRPr lang="en-US" sz="2400" dirty="0"/>
                    </a:p>
                  </a:txBody>
                  <a:tcPr anchor="ctr"/>
                </a:tc>
              </a:tr>
              <a:tr h="370840">
                <a:tc rowSpan="3">
                  <a:txBody>
                    <a:bodyPr/>
                    <a:lstStyle/>
                    <a:p>
                      <a:pPr algn="ctr"/>
                      <a:r>
                        <a:rPr lang="en-US" sz="2400" dirty="0" smtClean="0"/>
                        <a:t>Algebra</a:t>
                      </a:r>
                      <a:endParaRPr lang="en-US" sz="2400" dirty="0"/>
                    </a:p>
                  </a:txBody>
                  <a:tcPr anchor="ctr"/>
                </a:tc>
                <a:tc>
                  <a:txBody>
                    <a:bodyPr/>
                    <a:lstStyle/>
                    <a:p>
                      <a:pPr algn="ctr"/>
                      <a:r>
                        <a:rPr lang="en-US" sz="2400" dirty="0" smtClean="0"/>
                        <a:t>&lt; 46</a:t>
                      </a:r>
                      <a:endParaRPr lang="en-US" sz="2400" dirty="0"/>
                    </a:p>
                  </a:txBody>
                  <a:tcPr anchor="ctr"/>
                </a:tc>
                <a:tc>
                  <a:txBody>
                    <a:bodyPr/>
                    <a:lstStyle/>
                    <a:p>
                      <a:pPr algn="ctr"/>
                      <a:r>
                        <a:rPr lang="en-US" sz="2400" dirty="0" smtClean="0"/>
                        <a:t>Math 080/081/100</a:t>
                      </a:r>
                      <a:endParaRPr lang="en-US" sz="2400" dirty="0"/>
                    </a:p>
                  </a:txBody>
                  <a:tcPr anchor="ctr"/>
                </a:tc>
              </a:tr>
              <a:tr h="370840">
                <a:tc vMerge="1">
                  <a:txBody>
                    <a:bodyPr/>
                    <a:lstStyle/>
                    <a:p>
                      <a:endParaRPr lang="en-US" dirty="0"/>
                    </a:p>
                  </a:txBody>
                  <a:tcPr/>
                </a:tc>
                <a:tc>
                  <a:txBody>
                    <a:bodyPr/>
                    <a:lstStyle/>
                    <a:p>
                      <a:pPr algn="ctr"/>
                      <a:r>
                        <a:rPr lang="en-US" sz="2400" dirty="0" smtClean="0"/>
                        <a:t>46-65</a:t>
                      </a:r>
                      <a:endParaRPr lang="en-US" sz="2400" dirty="0"/>
                    </a:p>
                  </a:txBody>
                  <a:tcPr anchor="ctr"/>
                </a:tc>
                <a:tc>
                  <a:txBody>
                    <a:bodyPr/>
                    <a:lstStyle/>
                    <a:p>
                      <a:pPr algn="ctr"/>
                      <a:r>
                        <a:rPr lang="en-US" sz="2400" dirty="0" smtClean="0"/>
                        <a:t>Math 110/131</a:t>
                      </a:r>
                      <a:endParaRPr lang="en-US" sz="2400" dirty="0"/>
                    </a:p>
                  </a:txBody>
                  <a:tcPr anchor="ctr"/>
                </a:tc>
              </a:tr>
              <a:tr h="370840">
                <a:tc vMerge="1">
                  <a:txBody>
                    <a:bodyPr/>
                    <a:lstStyle/>
                    <a:p>
                      <a:endParaRPr lang="en-US" dirty="0"/>
                    </a:p>
                  </a:txBody>
                  <a:tcPr/>
                </a:tc>
                <a:tc>
                  <a:txBody>
                    <a:bodyPr/>
                    <a:lstStyle/>
                    <a:p>
                      <a:pPr algn="ctr"/>
                      <a:r>
                        <a:rPr lang="en-US" sz="2400" dirty="0" smtClean="0"/>
                        <a:t>66+</a:t>
                      </a:r>
                      <a:endParaRPr lang="en-US" sz="2400" dirty="0"/>
                    </a:p>
                  </a:txBody>
                  <a:tcPr anchor="ctr"/>
                </a:tc>
                <a:tc>
                  <a:txBody>
                    <a:bodyPr/>
                    <a:lstStyle/>
                    <a:p>
                      <a:pPr algn="ctr"/>
                      <a:r>
                        <a:rPr lang="en-US" sz="2400" dirty="0" smtClean="0"/>
                        <a:t>Math 112/115/121/141/150</a:t>
                      </a:r>
                      <a:endParaRPr lang="en-US" sz="2400" dirty="0"/>
                    </a:p>
                  </a:txBody>
                  <a:tcPr anchor="ctr"/>
                </a:tc>
              </a:tr>
              <a:tr h="370840">
                <a:tc rowSpan="2">
                  <a:txBody>
                    <a:bodyPr/>
                    <a:lstStyle/>
                    <a:p>
                      <a:pPr algn="ctr"/>
                      <a:r>
                        <a:rPr lang="en-US" sz="2400" dirty="0" smtClean="0"/>
                        <a:t>College Algebra</a:t>
                      </a:r>
                      <a:endParaRPr lang="en-US" sz="2400" dirty="0"/>
                    </a:p>
                  </a:txBody>
                  <a:tcPr anchor="ctr"/>
                </a:tc>
                <a:tc>
                  <a:txBody>
                    <a:bodyPr/>
                    <a:lstStyle/>
                    <a:p>
                      <a:pPr algn="ctr"/>
                      <a:r>
                        <a:rPr lang="en-US" sz="2400" dirty="0" smtClean="0"/>
                        <a:t>&lt; 51</a:t>
                      </a:r>
                      <a:endParaRPr lang="en-US" sz="2400" dirty="0"/>
                    </a:p>
                  </a:txBody>
                  <a:tcPr anchor="ctr"/>
                </a:tc>
                <a:tc>
                  <a:txBody>
                    <a:bodyPr/>
                    <a:lstStyle/>
                    <a:p>
                      <a:pPr algn="ctr"/>
                      <a:r>
                        <a:rPr lang="en-US" sz="2400" dirty="0" smtClean="0"/>
                        <a:t>Math 112/115/121/141/150</a:t>
                      </a:r>
                      <a:endParaRPr lang="en-US" sz="2400" dirty="0"/>
                    </a:p>
                  </a:txBody>
                  <a:tcPr anchor="ctr"/>
                </a:tc>
              </a:tr>
              <a:tr h="370840">
                <a:tc vMerge="1">
                  <a:txBody>
                    <a:bodyPr/>
                    <a:lstStyle/>
                    <a:p>
                      <a:endParaRPr lang="en-US" dirty="0"/>
                    </a:p>
                  </a:txBody>
                  <a:tcPr/>
                </a:tc>
                <a:tc>
                  <a:txBody>
                    <a:bodyPr/>
                    <a:lstStyle/>
                    <a:p>
                      <a:pPr algn="ctr"/>
                      <a:r>
                        <a:rPr lang="en-US" sz="2400" dirty="0" smtClean="0"/>
                        <a:t>51+</a:t>
                      </a:r>
                      <a:endParaRPr lang="en-US" sz="2400" dirty="0"/>
                    </a:p>
                  </a:txBody>
                  <a:tcPr anchor="ctr"/>
                </a:tc>
                <a:tc>
                  <a:txBody>
                    <a:bodyPr/>
                    <a:lstStyle/>
                    <a:p>
                      <a:pPr algn="ctr"/>
                      <a:r>
                        <a:rPr lang="en-US" sz="2400" dirty="0" smtClean="0"/>
                        <a:t>Math 153/175</a:t>
                      </a:r>
                      <a:endParaRPr lang="en-US" sz="2400" dirty="0"/>
                    </a:p>
                  </a:txBody>
                  <a:tcPr anchor="ctr"/>
                </a:tc>
              </a:tr>
              <a:tr h="370840">
                <a:tc rowSpan="2">
                  <a:txBody>
                    <a:bodyPr/>
                    <a:lstStyle/>
                    <a:p>
                      <a:pPr algn="ctr"/>
                      <a:r>
                        <a:rPr lang="en-US" sz="2400" dirty="0" smtClean="0"/>
                        <a:t>Trigonometry</a:t>
                      </a:r>
                      <a:endParaRPr lang="en-US" sz="2400" dirty="0"/>
                    </a:p>
                  </a:txBody>
                  <a:tcPr anchor="ctr"/>
                </a:tc>
                <a:tc>
                  <a:txBody>
                    <a:bodyPr/>
                    <a:lstStyle/>
                    <a:p>
                      <a:pPr algn="ctr"/>
                      <a:r>
                        <a:rPr lang="en-US" sz="2400" dirty="0" smtClean="0"/>
                        <a:t>&lt; 51</a:t>
                      </a:r>
                      <a:endParaRPr lang="en-US" sz="2400" dirty="0"/>
                    </a:p>
                  </a:txBody>
                  <a:tcPr anchor="ctr"/>
                </a:tc>
                <a:tc>
                  <a:txBody>
                    <a:bodyPr/>
                    <a:lstStyle/>
                    <a:p>
                      <a:pPr algn="ctr"/>
                      <a:r>
                        <a:rPr lang="en-US" sz="2400" dirty="0" smtClean="0"/>
                        <a:t>Math 175</a:t>
                      </a:r>
                      <a:endParaRPr lang="en-US" sz="2400" dirty="0"/>
                    </a:p>
                  </a:txBody>
                  <a:tcPr anchor="ctr"/>
                </a:tc>
              </a:tr>
              <a:tr h="370840">
                <a:tc vMerge="1">
                  <a:txBody>
                    <a:bodyPr/>
                    <a:lstStyle/>
                    <a:p>
                      <a:endParaRPr lang="en-US" dirty="0"/>
                    </a:p>
                  </a:txBody>
                  <a:tcPr/>
                </a:tc>
                <a:tc>
                  <a:txBody>
                    <a:bodyPr/>
                    <a:lstStyle/>
                    <a:p>
                      <a:pPr algn="ctr"/>
                      <a:r>
                        <a:rPr lang="en-US" sz="2400" dirty="0" smtClean="0"/>
                        <a:t>51+</a:t>
                      </a:r>
                      <a:endParaRPr lang="en-US" sz="2400" dirty="0"/>
                    </a:p>
                  </a:txBody>
                  <a:tcPr anchor="ctr"/>
                </a:tc>
                <a:tc>
                  <a:txBody>
                    <a:bodyPr/>
                    <a:lstStyle/>
                    <a:p>
                      <a:pPr algn="ctr"/>
                      <a:r>
                        <a:rPr lang="en-US" sz="2400" dirty="0" smtClean="0"/>
                        <a:t>Math 180</a:t>
                      </a:r>
                      <a:endParaRPr lang="en-US" sz="2400" dirty="0"/>
                    </a:p>
                  </a:txBody>
                  <a:tcPr anchor="ctr"/>
                </a:tc>
              </a:tr>
            </a:tbl>
          </a:graphicData>
        </a:graphic>
      </p:graphicFrame>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62000" y="228600"/>
            <a:ext cx="7772400" cy="1066799"/>
          </a:xfrm>
        </p:spPr>
        <p:txBody>
          <a:bodyPr/>
          <a:lstStyle/>
          <a:p>
            <a:r>
              <a:rPr lang="en-US" dirty="0" smtClean="0"/>
              <a:t>Calculators!</a:t>
            </a:r>
            <a:endParaRPr lang="en-US" dirty="0"/>
          </a:p>
        </p:txBody>
      </p:sp>
      <p:pic>
        <p:nvPicPr>
          <p:cNvPr id="4" name="Picture 3"/>
          <p:cNvPicPr>
            <a:picLocks noChangeAspect="1" noChangeArrowheads="1"/>
          </p:cNvPicPr>
          <p:nvPr/>
        </p:nvPicPr>
        <p:blipFill>
          <a:blip r:embed="rId2" cstate="print"/>
          <a:srcRect/>
          <a:stretch>
            <a:fillRect/>
          </a:stretch>
        </p:blipFill>
        <p:spPr bwMode="auto">
          <a:xfrm>
            <a:off x="990600" y="1600200"/>
            <a:ext cx="3276600" cy="2743200"/>
          </a:xfrm>
          <a:prstGeom prst="rect">
            <a:avLst/>
          </a:prstGeom>
          <a:noFill/>
          <a:ln w="9525">
            <a:noFill/>
            <a:miter lim="800000"/>
            <a:headEnd/>
            <a:tailEnd/>
          </a:ln>
        </p:spPr>
      </p:pic>
      <p:pic>
        <p:nvPicPr>
          <p:cNvPr id="5" name="Picture 2" descr="C:\Users\ALCloutier\AppData\Local\Microsoft\Windows\Temporary Internet Files\Content.IE5\4SEWAYB1\MC900034305[1].wmf"/>
          <p:cNvPicPr>
            <a:picLocks noChangeAspect="1" noChangeArrowheads="1"/>
          </p:cNvPicPr>
          <p:nvPr/>
        </p:nvPicPr>
        <p:blipFill>
          <a:blip r:embed="rId3" cstate="print"/>
          <a:srcRect/>
          <a:stretch>
            <a:fillRect/>
          </a:stretch>
        </p:blipFill>
        <p:spPr bwMode="auto">
          <a:xfrm>
            <a:off x="4953000" y="1371600"/>
            <a:ext cx="3204927" cy="3468986"/>
          </a:xfrm>
          <a:prstGeom prst="rect">
            <a:avLst/>
          </a:prstGeom>
          <a:noFill/>
        </p:spPr>
      </p:pic>
      <p:sp>
        <p:nvSpPr>
          <p:cNvPr id="6" name="Content Placeholder 2"/>
          <p:cNvSpPr txBox="1">
            <a:spLocks/>
          </p:cNvSpPr>
          <p:nvPr/>
        </p:nvSpPr>
        <p:spPr bwMode="auto">
          <a:xfrm>
            <a:off x="457200" y="1600200"/>
            <a:ext cx="82296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85000" lnSpcReduction="20000"/>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3200" b="0" i="0" u="none" strike="noStrike" kern="0" cap="none" spc="0" normalizeH="0" baseline="0" noProof="0" dirty="0" smtClean="0">
              <a:ln>
                <a:noFill/>
              </a:ln>
              <a:solidFill>
                <a:schemeClr val="tx1"/>
              </a:solidFill>
              <a:effectLst/>
              <a:uLnTx/>
              <a:uFillTx/>
              <a:latin typeface="+mn-lt"/>
              <a:ea typeface="+mn-ea"/>
              <a:cs typeface="+mn-cs"/>
            </a:endParaRP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3200" b="0" i="0" u="none" strike="noStrike" kern="0" cap="none" spc="0" normalizeH="0" baseline="0" noProof="0" dirty="0" smtClean="0">
              <a:ln>
                <a:noFill/>
              </a:ln>
              <a:solidFill>
                <a:schemeClr val="tx1"/>
              </a:solidFill>
              <a:effectLst/>
              <a:uLnTx/>
              <a:uFillTx/>
              <a:latin typeface="+mn-lt"/>
              <a:ea typeface="+mn-ea"/>
              <a:cs typeface="+mn-cs"/>
            </a:endParaRP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3200" b="0" i="0" u="none" strike="noStrike" kern="0" cap="none" spc="0" normalizeH="0" baseline="0" noProof="0" dirty="0" smtClean="0">
              <a:ln>
                <a:noFill/>
              </a:ln>
              <a:solidFill>
                <a:schemeClr val="tx1"/>
              </a:solidFill>
              <a:effectLst/>
              <a:uLnTx/>
              <a:uFillTx/>
              <a:latin typeface="+mn-lt"/>
              <a:ea typeface="+mn-ea"/>
              <a:cs typeface="+mn-cs"/>
            </a:endParaRP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3200" b="0" i="0" u="none" strike="noStrike" kern="0" cap="none" spc="0" normalizeH="0" baseline="0" noProof="0" dirty="0" smtClean="0">
              <a:ln>
                <a:noFill/>
              </a:ln>
              <a:solidFill>
                <a:schemeClr val="tx1"/>
              </a:solidFill>
              <a:effectLst/>
              <a:uLnTx/>
              <a:uFillTx/>
              <a:latin typeface="+mn-lt"/>
              <a:ea typeface="+mn-ea"/>
              <a:cs typeface="+mn-cs"/>
            </a:endParaRP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3200" b="0" i="0" u="none" strike="noStrike" kern="0" cap="none" spc="0" normalizeH="0" baseline="0" noProof="0" dirty="0" smtClean="0">
              <a:ln>
                <a:noFill/>
              </a:ln>
              <a:solidFill>
                <a:schemeClr val="tx1"/>
              </a:solidFill>
              <a:effectLst/>
              <a:uLnTx/>
              <a:uFillTx/>
              <a:latin typeface="+mn-lt"/>
              <a:ea typeface="+mn-ea"/>
              <a:cs typeface="+mn-cs"/>
            </a:endParaRP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3200" b="0" i="0" u="none" strike="noStrike" kern="0" cap="none" spc="0" normalizeH="0" baseline="0" noProof="0" dirty="0" smtClean="0">
              <a:ln>
                <a:noFill/>
              </a:ln>
              <a:solidFill>
                <a:schemeClr val="tx1"/>
              </a:solidFill>
              <a:effectLst/>
              <a:uLnTx/>
              <a:uFillTx/>
              <a:latin typeface="+mn-lt"/>
              <a:ea typeface="+mn-ea"/>
              <a:cs typeface="+mn-cs"/>
            </a:endParaRP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3200" b="0" i="0" u="none" strike="noStrike" kern="0" cap="none" spc="0" normalizeH="0" baseline="0" noProof="0" dirty="0" smtClean="0">
              <a:ln>
                <a:noFill/>
              </a:ln>
              <a:solidFill>
                <a:schemeClr val="tx1"/>
              </a:solidFill>
              <a:effectLst/>
              <a:uLnTx/>
              <a:uFillTx/>
              <a:latin typeface="+mn-lt"/>
              <a:ea typeface="+mn-ea"/>
              <a:cs typeface="+mn-cs"/>
            </a:endParaRP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3200" b="0" i="0" u="none" strike="noStrike" kern="0" cap="none" spc="0" normalizeH="0" baseline="0" noProof="0" dirty="0" smtClean="0">
              <a:ln>
                <a:noFill/>
              </a:ln>
              <a:solidFill>
                <a:schemeClr val="tx1"/>
              </a:solidFill>
              <a:effectLst/>
              <a:uLnTx/>
              <a:uFillTx/>
              <a:latin typeface="+mn-lt"/>
              <a:ea typeface="+mn-ea"/>
              <a:cs typeface="+mn-cs"/>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200" b="0" i="0" u="none" strike="noStrike" kern="0" cap="none" spc="0" normalizeH="0" baseline="0" noProof="0" dirty="0" smtClean="0">
                <a:ln>
                  <a:noFill/>
                </a:ln>
                <a:solidFill>
                  <a:srgbClr val="FFC000"/>
                </a:solidFill>
                <a:effectLst/>
                <a:uLnTx/>
                <a:uFillTx/>
                <a:latin typeface="+mn-lt"/>
                <a:ea typeface="+mn-ea"/>
                <a:cs typeface="+mn-cs"/>
              </a:rPr>
              <a:t>USE THEM!!!  Don’t let the “easier” questions hold you back!</a:t>
            </a:r>
            <a:endParaRPr kumimoji="0" lang="en-US" sz="3200" b="0" i="0" u="none" strike="noStrike" kern="0" cap="none" spc="0" normalizeH="0" baseline="0" noProof="0" dirty="0">
              <a:ln>
                <a:noFill/>
              </a:ln>
              <a:solidFill>
                <a:srgbClr val="FFC000"/>
              </a:solidFill>
              <a:effectLst/>
              <a:uLnTx/>
              <a:uFillTx/>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19200" y="1295400"/>
            <a:ext cx="6324600" cy="3657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ctrTitle"/>
          </p:nvPr>
        </p:nvSpPr>
        <p:spPr>
          <a:xfrm>
            <a:off x="762000" y="228600"/>
            <a:ext cx="7772400" cy="1066799"/>
          </a:xfrm>
        </p:spPr>
        <p:txBody>
          <a:bodyPr/>
          <a:lstStyle/>
          <a:p>
            <a:r>
              <a:rPr lang="en-US" sz="3600" dirty="0" smtClean="0"/>
              <a:t>What does the Math test look like?</a:t>
            </a:r>
            <a:endParaRPr lang="en-US" sz="3600" dirty="0"/>
          </a:p>
        </p:txBody>
      </p:sp>
      <p:pic>
        <p:nvPicPr>
          <p:cNvPr id="7" name="Picture 7" descr="C:\Users\alcloutier\AppData\Local\Microsoft\Windows\Temporary Internet Files\Content.IE5\VI03T6BU\MC90004821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1524000"/>
            <a:ext cx="5555841" cy="2953652"/>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62000" y="228600"/>
            <a:ext cx="7772400" cy="1066799"/>
          </a:xfrm>
        </p:spPr>
        <p:txBody>
          <a:bodyPr/>
          <a:lstStyle/>
          <a:p>
            <a:r>
              <a:rPr lang="en-US" sz="3600" dirty="0" smtClean="0"/>
              <a:t>How would you do the following …</a:t>
            </a:r>
            <a:endParaRPr lang="en-US" sz="3600" dirty="0"/>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799" y="1219200"/>
            <a:ext cx="8610601" cy="16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819400"/>
            <a:ext cx="8610601" cy="1533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4343400"/>
            <a:ext cx="8610600" cy="14287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lstStyle/>
          <a:p>
            <a:r>
              <a:rPr lang="en-US" sz="3600" dirty="0" smtClean="0"/>
              <a:t>And the answers are …</a:t>
            </a:r>
            <a:endParaRPr lang="en-US" sz="3600"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0"/>
            <a:ext cx="7772400" cy="1143000"/>
          </a:xfrm>
        </p:spPr>
        <p:txBody>
          <a:bodyPr/>
          <a:lstStyle/>
          <a:p>
            <a:r>
              <a:rPr lang="en-US" sz="3600" dirty="0" smtClean="0"/>
              <a:t>And the answers are …</a:t>
            </a:r>
            <a:endParaRPr lang="en-US" sz="3600" dirty="0"/>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799" y="1219200"/>
            <a:ext cx="8610601" cy="16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819400"/>
            <a:ext cx="8610601" cy="1533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4343400"/>
            <a:ext cx="8610600" cy="14287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Donut 6"/>
          <p:cNvSpPr/>
          <p:nvPr/>
        </p:nvSpPr>
        <p:spPr>
          <a:xfrm>
            <a:off x="4114800" y="1600200"/>
            <a:ext cx="1447800" cy="1371600"/>
          </a:xfrm>
          <a:prstGeom prst="donut">
            <a:avLst>
              <a:gd name="adj" fmla="val 82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Donut 7"/>
          <p:cNvSpPr/>
          <p:nvPr/>
        </p:nvSpPr>
        <p:spPr>
          <a:xfrm>
            <a:off x="2133600" y="3429000"/>
            <a:ext cx="1447800" cy="1371600"/>
          </a:xfrm>
          <a:prstGeom prst="donut">
            <a:avLst>
              <a:gd name="adj" fmla="val 82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Donut 9"/>
          <p:cNvSpPr/>
          <p:nvPr/>
        </p:nvSpPr>
        <p:spPr>
          <a:xfrm>
            <a:off x="7467600" y="4495800"/>
            <a:ext cx="1447800" cy="1371600"/>
          </a:xfrm>
          <a:prstGeom prst="donut">
            <a:avLst>
              <a:gd name="adj" fmla="val 82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457200" y="228600"/>
            <a:ext cx="8229600" cy="639762"/>
          </a:xfrm>
        </p:spPr>
        <p:txBody>
          <a:bodyPr anchor="b"/>
          <a:lstStyle/>
          <a:p>
            <a:pPr eaLnBrk="1" hangingPunct="1"/>
            <a:r>
              <a:rPr lang="en-US" dirty="0" smtClean="0"/>
              <a:t>Student Code of Conduct</a:t>
            </a:r>
          </a:p>
        </p:txBody>
      </p:sp>
      <p:sp>
        <p:nvSpPr>
          <p:cNvPr id="6" name="Rectangle 5"/>
          <p:cNvSpPr/>
          <p:nvPr/>
        </p:nvSpPr>
        <p:spPr>
          <a:xfrm>
            <a:off x="1371600" y="1143000"/>
            <a:ext cx="6705600" cy="4278094"/>
          </a:xfrm>
          <a:prstGeom prst="rect">
            <a:avLst/>
          </a:prstGeom>
        </p:spPr>
        <p:txBody>
          <a:bodyPr wrap="square">
            <a:spAutoFit/>
          </a:bodyPr>
          <a:lstStyle/>
          <a:p>
            <a:pPr algn="ctr"/>
            <a:r>
              <a:rPr lang="en-US" sz="2800" dirty="0" smtClean="0">
                <a:solidFill>
                  <a:srgbClr val="FFFF00"/>
                </a:solidFill>
              </a:rPr>
              <a:t>See your packet!</a:t>
            </a:r>
          </a:p>
          <a:p>
            <a:pPr algn="ctr"/>
            <a:endParaRPr lang="en-US" sz="2800" dirty="0" smtClean="0">
              <a:solidFill>
                <a:srgbClr val="FFFF00"/>
              </a:solidFill>
            </a:endParaRPr>
          </a:p>
          <a:p>
            <a:pPr algn="ctr"/>
            <a:r>
              <a:rPr lang="en-US" sz="2800" dirty="0" smtClean="0"/>
              <a:t>Students at HFC are expected to show respect for order, law, the personal rights of others, and the educational mission of the College, as well as to maintain standards of personal integrity.</a:t>
            </a:r>
          </a:p>
          <a:p>
            <a:pPr algn="ctr"/>
            <a:endParaRPr lang="en-US" sz="2800" dirty="0" smtClean="0">
              <a:solidFill>
                <a:srgbClr val="FFFF00"/>
              </a:solidFill>
            </a:endParaRPr>
          </a:p>
          <a:p>
            <a:pPr algn="ctr"/>
            <a:r>
              <a:rPr lang="en-US" sz="2000" dirty="0" smtClean="0">
                <a:solidFill>
                  <a:srgbClr val="FFFF00"/>
                </a:solidFill>
              </a:rPr>
              <a:t>Includes: disrupting class, computer abuse, failure to comply with directions, etc.</a:t>
            </a:r>
            <a:endParaRPr lang="en-US" sz="2000" dirty="0">
              <a:solidFill>
                <a:srgbClr val="FFFF00"/>
              </a:solidFill>
            </a:endParaRPr>
          </a:p>
        </p:txBody>
      </p:sp>
    </p:spTree>
    <p:extLst>
      <p:ext uri="{BB962C8B-B14F-4D97-AF65-F5344CB8AC3E}">
        <p14:creationId xmlns:p14="http://schemas.microsoft.com/office/powerpoint/2010/main" val="3554987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fade">
                                      <p:cBhvr>
                                        <p:cTn id="7" dur="800" decel="100000"/>
                                        <p:tgtEl>
                                          <p:spTgt spid="30722"/>
                                        </p:tgtEl>
                                      </p:cBhvr>
                                    </p:animEffect>
                                    <p:anim calcmode="lin" valueType="num">
                                      <p:cBhvr>
                                        <p:cTn id="8" dur="800" decel="100000" fill="hold"/>
                                        <p:tgtEl>
                                          <p:spTgt spid="30722"/>
                                        </p:tgtEl>
                                        <p:attrNameLst>
                                          <p:attrName>style.rotation</p:attrName>
                                        </p:attrNameLst>
                                      </p:cBhvr>
                                      <p:tavLst>
                                        <p:tav tm="0">
                                          <p:val>
                                            <p:fltVal val="-90"/>
                                          </p:val>
                                        </p:tav>
                                        <p:tav tm="100000">
                                          <p:val>
                                            <p:fltVal val="0"/>
                                          </p:val>
                                        </p:tav>
                                      </p:tavLst>
                                    </p:anim>
                                    <p:anim calcmode="lin" valueType="num">
                                      <p:cBhvr>
                                        <p:cTn id="9" dur="800" decel="100000" fill="hold"/>
                                        <p:tgtEl>
                                          <p:spTgt spid="30722"/>
                                        </p:tgtEl>
                                        <p:attrNameLst>
                                          <p:attrName>ppt_x</p:attrName>
                                        </p:attrNameLst>
                                      </p:cBhvr>
                                      <p:tavLst>
                                        <p:tav tm="0">
                                          <p:val>
                                            <p:strVal val="#ppt_x+0.4"/>
                                          </p:val>
                                        </p:tav>
                                        <p:tav tm="100000">
                                          <p:val>
                                            <p:strVal val="#ppt_x-0.05"/>
                                          </p:val>
                                        </p:tav>
                                      </p:tavLst>
                                    </p:anim>
                                    <p:anim calcmode="lin" valueType="num">
                                      <p:cBhvr>
                                        <p:cTn id="10" dur="800" decel="100000" fill="hold"/>
                                        <p:tgtEl>
                                          <p:spTgt spid="3072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2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2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38200" y="0"/>
            <a:ext cx="7772400" cy="1470025"/>
          </a:xfrm>
        </p:spPr>
        <p:txBody>
          <a:bodyPr/>
          <a:lstStyle/>
          <a:p>
            <a:r>
              <a:rPr lang="en-US" sz="3600" dirty="0" smtClean="0"/>
              <a:t>Before taking the COMPASS Math:</a:t>
            </a:r>
            <a:endParaRPr lang="en-US" sz="3600" dirty="0"/>
          </a:p>
        </p:txBody>
      </p:sp>
      <p:sp>
        <p:nvSpPr>
          <p:cNvPr id="11" name="Subtitle 10"/>
          <p:cNvSpPr>
            <a:spLocks noGrp="1"/>
          </p:cNvSpPr>
          <p:nvPr>
            <p:ph type="subTitle" idx="1"/>
          </p:nvPr>
        </p:nvSpPr>
        <p:spPr>
          <a:xfrm>
            <a:off x="457200" y="1066800"/>
            <a:ext cx="8229600" cy="4572000"/>
          </a:xfrm>
        </p:spPr>
        <p:txBody>
          <a:bodyPr/>
          <a:lstStyle/>
          <a:p>
            <a:pPr marL="514350" indent="-514350" algn="l">
              <a:buAutoNum type="arabicPeriod"/>
            </a:pPr>
            <a:endParaRPr lang="en-US" dirty="0" smtClean="0"/>
          </a:p>
          <a:p>
            <a:pPr marL="514350" indent="-514350" algn="l">
              <a:buAutoNum type="arabicPeriod"/>
            </a:pPr>
            <a:r>
              <a:rPr lang="en-US" dirty="0" smtClean="0"/>
              <a:t>Practice:</a:t>
            </a:r>
          </a:p>
          <a:p>
            <a:pPr marL="971550" lvl="1" indent="-514350" algn="l">
              <a:buFont typeface="+mj-lt"/>
              <a:buAutoNum type="alphaLcParenR"/>
            </a:pPr>
            <a:r>
              <a:rPr lang="en-US" dirty="0" smtClean="0">
                <a:solidFill>
                  <a:srgbClr val="FFC000"/>
                </a:solidFill>
              </a:rPr>
              <a:t>At home: </a:t>
            </a:r>
            <a:r>
              <a:rPr lang="en-US" dirty="0" smtClean="0">
                <a:solidFill>
                  <a:srgbClr val="FFC000"/>
                </a:solidFill>
                <a:hlinkClick r:id="rId2"/>
              </a:rPr>
              <a:t>http://learnlab.hfcc.edu/placement</a:t>
            </a:r>
            <a:endParaRPr lang="en-US" dirty="0" smtClean="0">
              <a:solidFill>
                <a:srgbClr val="FFC000"/>
              </a:solidFill>
            </a:endParaRPr>
          </a:p>
          <a:p>
            <a:pPr marL="971550" lvl="1" indent="-514350" algn="l">
              <a:buFont typeface="+mj-lt"/>
              <a:buAutoNum type="alphaLcParenR"/>
            </a:pPr>
            <a:r>
              <a:rPr lang="en-US" dirty="0" smtClean="0">
                <a:solidFill>
                  <a:srgbClr val="FFC000"/>
                </a:solidFill>
              </a:rPr>
              <a:t>Free Tutoring: Learning Lab</a:t>
            </a:r>
          </a:p>
          <a:p>
            <a:pPr marL="971550" lvl="1" indent="-514350" algn="l">
              <a:buAutoNum type="alphaLcParenR"/>
            </a:pPr>
            <a:endParaRPr lang="en-US" dirty="0" smtClean="0"/>
          </a:p>
          <a:p>
            <a:pPr marL="514350" indent="-514350" algn="l">
              <a:buAutoNum type="arabicPeriod"/>
            </a:pPr>
            <a:r>
              <a:rPr lang="en-US" dirty="0" smtClean="0"/>
              <a:t>Topics:</a:t>
            </a:r>
          </a:p>
          <a:p>
            <a:pPr marL="971550" lvl="1" indent="-514350" algn="l">
              <a:buFont typeface="+mj-lt"/>
              <a:buAutoNum type="alphaLcParenR"/>
            </a:pPr>
            <a:r>
              <a:rPr lang="en-US" dirty="0" smtClean="0">
                <a:solidFill>
                  <a:srgbClr val="FFC000"/>
                </a:solidFill>
              </a:rPr>
              <a:t>Like Math: Algebra and higher</a:t>
            </a:r>
          </a:p>
          <a:p>
            <a:pPr marL="971550" lvl="1" indent="-514350" algn="l">
              <a:buFont typeface="+mj-lt"/>
              <a:buAutoNum type="alphaLcParenR"/>
            </a:pPr>
            <a:r>
              <a:rPr lang="en-US" dirty="0" smtClean="0">
                <a:solidFill>
                  <a:srgbClr val="FFC000"/>
                </a:solidFill>
              </a:rPr>
              <a:t>Hate Math: </a:t>
            </a:r>
            <a:r>
              <a:rPr lang="en-US" dirty="0" err="1" smtClean="0">
                <a:solidFill>
                  <a:srgbClr val="FFC000"/>
                </a:solidFill>
              </a:rPr>
              <a:t>PreAlgebra</a:t>
            </a:r>
            <a:r>
              <a:rPr lang="en-US" dirty="0" smtClean="0">
                <a:solidFill>
                  <a:srgbClr val="FFC000"/>
                </a:solidFill>
              </a:rPr>
              <a:t> and Algebra</a:t>
            </a:r>
          </a:p>
          <a:p>
            <a:pPr marL="514350" indent="-514350" algn="l">
              <a:buAutoNum type="arabicPeriod"/>
            </a:pPr>
            <a:endParaRPr 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38200" y="0"/>
            <a:ext cx="7772400" cy="1676400"/>
          </a:xfrm>
        </p:spPr>
        <p:txBody>
          <a:bodyPr/>
          <a:lstStyle/>
          <a:p>
            <a:r>
              <a:rPr lang="en-US" sz="3600" dirty="0" smtClean="0"/>
              <a:t>English Placement Exams</a:t>
            </a:r>
            <a:br>
              <a:rPr lang="en-US" sz="3600" dirty="0" smtClean="0"/>
            </a:br>
            <a:r>
              <a:rPr lang="en-US" sz="3600" dirty="0" smtClean="0"/>
              <a:t>Reading &amp; Writing</a:t>
            </a:r>
            <a:endParaRPr lang="en-US" sz="3600" dirty="0"/>
          </a:p>
        </p:txBody>
      </p:sp>
      <p:pic>
        <p:nvPicPr>
          <p:cNvPr id="5" name="Picture 2" descr="C:\Users\remichalski\AppData\Local\Microsoft\Windows\Temporary Internet Files\Content.IE5\152XNSUR\MC90035357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1752600"/>
            <a:ext cx="3781330" cy="378455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lstStyle/>
          <a:p>
            <a:r>
              <a:rPr lang="en-US" sz="3600" dirty="0" smtClean="0"/>
              <a:t>English Score Interpretation</a:t>
            </a:r>
            <a:endParaRPr lang="en-US" sz="3600" dirty="0"/>
          </a:p>
        </p:txBody>
      </p:sp>
      <p:sp>
        <p:nvSpPr>
          <p:cNvPr id="5" name="Content Placeholder 4"/>
          <p:cNvSpPr>
            <a:spLocks noGrp="1"/>
          </p:cNvSpPr>
          <p:nvPr>
            <p:ph sz="half" idx="2"/>
          </p:nvPr>
        </p:nvSpPr>
        <p:spPr>
          <a:xfrm>
            <a:off x="457200" y="4495800"/>
            <a:ext cx="4040188" cy="1630362"/>
          </a:xfrm>
        </p:spPr>
        <p:txBody>
          <a:bodyPr/>
          <a:lstStyle/>
          <a:p>
            <a:pPr>
              <a:lnSpc>
                <a:spcPct val="200000"/>
              </a:lnSpc>
            </a:pPr>
            <a:r>
              <a:rPr lang="en-US" sz="1200" dirty="0" smtClean="0">
                <a:solidFill>
                  <a:srgbClr val="FFC000"/>
                </a:solidFill>
                <a:latin typeface="Arial" pitchFamily="34" charset="0"/>
                <a:cs typeface="Arial" pitchFamily="34" charset="0"/>
              </a:rPr>
              <a:t>ENG 079:  Basic Reading</a:t>
            </a:r>
          </a:p>
          <a:p>
            <a:pPr>
              <a:lnSpc>
                <a:spcPct val="200000"/>
              </a:lnSpc>
            </a:pPr>
            <a:r>
              <a:rPr lang="en-US" sz="1200" dirty="0" smtClean="0">
                <a:solidFill>
                  <a:srgbClr val="FFC000"/>
                </a:solidFill>
                <a:latin typeface="Arial" pitchFamily="34" charset="0"/>
                <a:cs typeface="Arial" pitchFamily="34" charset="0"/>
              </a:rPr>
              <a:t>ENG 081:  Developmental College Reading</a:t>
            </a:r>
          </a:p>
          <a:p>
            <a:pPr>
              <a:lnSpc>
                <a:spcPct val="200000"/>
              </a:lnSpc>
            </a:pPr>
            <a:r>
              <a:rPr lang="en-US" sz="1200" dirty="0" smtClean="0">
                <a:solidFill>
                  <a:srgbClr val="FFC000"/>
                </a:solidFill>
                <a:latin typeface="Arial" pitchFamily="34" charset="0"/>
                <a:cs typeface="Arial" pitchFamily="34" charset="0"/>
              </a:rPr>
              <a:t>ENG 088:  Basic Writing: Sentences to Paragraphs</a:t>
            </a:r>
          </a:p>
          <a:p>
            <a:pPr>
              <a:buNone/>
            </a:pPr>
            <a:endParaRPr lang="en-US" sz="1200" dirty="0"/>
          </a:p>
        </p:txBody>
      </p:sp>
      <p:sp>
        <p:nvSpPr>
          <p:cNvPr id="7" name="Content Placeholder 6"/>
          <p:cNvSpPr>
            <a:spLocks noGrp="1"/>
          </p:cNvSpPr>
          <p:nvPr>
            <p:ph sz="quarter" idx="4"/>
          </p:nvPr>
        </p:nvSpPr>
        <p:spPr>
          <a:xfrm>
            <a:off x="4645025" y="4495800"/>
            <a:ext cx="4041775" cy="1630362"/>
          </a:xfrm>
        </p:spPr>
        <p:txBody>
          <a:bodyPr/>
          <a:lstStyle/>
          <a:p>
            <a:pPr>
              <a:lnSpc>
                <a:spcPct val="200000"/>
              </a:lnSpc>
            </a:pPr>
            <a:r>
              <a:rPr lang="en-US" sz="1200" dirty="0" smtClean="0">
                <a:solidFill>
                  <a:srgbClr val="FFC000"/>
                </a:solidFill>
                <a:latin typeface="Arial" pitchFamily="34" charset="0"/>
                <a:cs typeface="Arial" pitchFamily="34" charset="0"/>
              </a:rPr>
              <a:t>ENG 093:  Basic Writing: Paragraphs to Essays</a:t>
            </a:r>
          </a:p>
          <a:p>
            <a:pPr>
              <a:lnSpc>
                <a:spcPct val="200000"/>
              </a:lnSpc>
            </a:pPr>
            <a:r>
              <a:rPr lang="en-US" sz="1200" dirty="0" smtClean="0">
                <a:solidFill>
                  <a:srgbClr val="FFC000"/>
                </a:solidFill>
                <a:latin typeface="Arial" pitchFamily="34" charset="0"/>
                <a:cs typeface="Arial" pitchFamily="34" charset="0"/>
              </a:rPr>
              <a:t>ENG 131:  Introduction to College Writing</a:t>
            </a:r>
          </a:p>
          <a:p>
            <a:pPr>
              <a:lnSpc>
                <a:spcPct val="200000"/>
              </a:lnSpc>
            </a:pPr>
            <a:r>
              <a:rPr lang="en-US" sz="1200" dirty="0" smtClean="0">
                <a:solidFill>
                  <a:srgbClr val="FFC000"/>
                </a:solidFill>
                <a:latin typeface="Arial" pitchFamily="34" charset="0"/>
                <a:cs typeface="Arial" pitchFamily="34" charset="0"/>
              </a:rPr>
              <a:t>ENG 132: College Writing and Research</a:t>
            </a:r>
          </a:p>
          <a:p>
            <a:endParaRPr lang="en-US" sz="1200" dirty="0"/>
          </a:p>
        </p:txBody>
      </p:sp>
      <p:graphicFrame>
        <p:nvGraphicFramePr>
          <p:cNvPr id="4" name="Table 3"/>
          <p:cNvGraphicFramePr>
            <a:graphicFrameLocks noGrp="1"/>
          </p:cNvGraphicFramePr>
          <p:nvPr/>
        </p:nvGraphicFramePr>
        <p:xfrm>
          <a:off x="990600" y="838199"/>
          <a:ext cx="7162801" cy="3657601"/>
        </p:xfrm>
        <a:graphic>
          <a:graphicData uri="http://schemas.openxmlformats.org/drawingml/2006/table">
            <a:tbl>
              <a:tblPr/>
              <a:tblGrid>
                <a:gridCol w="1945452"/>
                <a:gridCol w="1768593"/>
                <a:gridCol w="1680163"/>
                <a:gridCol w="1768593"/>
              </a:tblGrid>
              <a:tr h="674361">
                <a:tc>
                  <a:txBody>
                    <a:bodyPr/>
                    <a:lstStyle/>
                    <a:p>
                      <a:pPr marL="0" marR="0" algn="ctr">
                        <a:lnSpc>
                          <a:spcPct val="100000"/>
                        </a:lnSpc>
                        <a:spcBef>
                          <a:spcPts val="0"/>
                        </a:spcBef>
                        <a:spcAft>
                          <a:spcPts val="600"/>
                        </a:spcAft>
                      </a:pPr>
                      <a:r>
                        <a:rPr lang="en-US" sz="2400" kern="1400" dirty="0">
                          <a:solidFill>
                            <a:srgbClr val="000000"/>
                          </a:solidFill>
                          <a:latin typeface="Calibri"/>
                          <a:ea typeface="Times New Roman"/>
                          <a:cs typeface="Times New Roman"/>
                        </a:rPr>
                        <a:t>English</a:t>
                      </a:r>
                      <a:endParaRPr lang="en-US" sz="3200" dirty="0">
                        <a:latin typeface="Calibri"/>
                        <a:ea typeface="Calibri"/>
                        <a:cs typeface="Times New Roman"/>
                      </a:endParaRPr>
                    </a:p>
                  </a:txBody>
                  <a:tcPr marL="36830" marR="36830" marT="36830" marB="3683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DCE6F2"/>
                    </a:solidFill>
                  </a:tcPr>
                </a:tc>
                <a:tc>
                  <a:txBody>
                    <a:bodyPr/>
                    <a:lstStyle/>
                    <a:p>
                      <a:pPr marL="0" marR="0" algn="ctr">
                        <a:lnSpc>
                          <a:spcPct val="100000"/>
                        </a:lnSpc>
                        <a:spcBef>
                          <a:spcPts val="0"/>
                        </a:spcBef>
                        <a:spcAft>
                          <a:spcPts val="600"/>
                        </a:spcAft>
                      </a:pPr>
                      <a:r>
                        <a:rPr lang="en-US" sz="2400" kern="1400" dirty="0">
                          <a:solidFill>
                            <a:srgbClr val="000000"/>
                          </a:solidFill>
                          <a:latin typeface="Calibri"/>
                          <a:ea typeface="Times New Roman"/>
                          <a:cs typeface="Times New Roman"/>
                        </a:rPr>
                        <a:t>WS  0-22</a:t>
                      </a:r>
                      <a:endParaRPr lang="en-US" sz="3200" dirty="0">
                        <a:latin typeface="Calibri"/>
                        <a:ea typeface="Calibri"/>
                        <a:cs typeface="Times New Roman"/>
                      </a:endParaRPr>
                    </a:p>
                  </a:txBody>
                  <a:tcPr marL="36830" marR="36830" marT="36830" marB="3683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DCE6F2"/>
                    </a:solidFill>
                  </a:tcPr>
                </a:tc>
                <a:tc>
                  <a:txBody>
                    <a:bodyPr/>
                    <a:lstStyle/>
                    <a:p>
                      <a:pPr marL="0" marR="0" algn="ctr">
                        <a:lnSpc>
                          <a:spcPct val="100000"/>
                        </a:lnSpc>
                        <a:spcBef>
                          <a:spcPts val="0"/>
                        </a:spcBef>
                        <a:spcAft>
                          <a:spcPts val="600"/>
                        </a:spcAft>
                      </a:pPr>
                      <a:r>
                        <a:rPr lang="en-US" sz="2400" kern="1400" dirty="0">
                          <a:solidFill>
                            <a:srgbClr val="000000"/>
                          </a:solidFill>
                          <a:latin typeface="Calibri"/>
                          <a:ea typeface="Times New Roman"/>
                          <a:cs typeface="Times New Roman"/>
                        </a:rPr>
                        <a:t>WS  23-77</a:t>
                      </a:r>
                      <a:endParaRPr lang="en-US" sz="3200" dirty="0">
                        <a:latin typeface="Calibri"/>
                        <a:ea typeface="Calibri"/>
                        <a:cs typeface="Times New Roman"/>
                      </a:endParaRPr>
                    </a:p>
                  </a:txBody>
                  <a:tcPr marL="36830" marR="36830" marT="36830" marB="3683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DCE6F2"/>
                    </a:solidFill>
                  </a:tcPr>
                </a:tc>
                <a:tc>
                  <a:txBody>
                    <a:bodyPr/>
                    <a:lstStyle/>
                    <a:p>
                      <a:pPr marL="0" marR="0" algn="ctr">
                        <a:lnSpc>
                          <a:spcPct val="100000"/>
                        </a:lnSpc>
                        <a:spcBef>
                          <a:spcPts val="0"/>
                        </a:spcBef>
                        <a:spcAft>
                          <a:spcPts val="600"/>
                        </a:spcAft>
                      </a:pPr>
                      <a:r>
                        <a:rPr lang="en-US" sz="2400" kern="1400">
                          <a:solidFill>
                            <a:srgbClr val="000000"/>
                          </a:solidFill>
                          <a:latin typeface="Calibri"/>
                          <a:ea typeface="Times New Roman"/>
                          <a:cs typeface="Times New Roman"/>
                        </a:rPr>
                        <a:t>WS  78-100</a:t>
                      </a:r>
                      <a:endParaRPr lang="en-US" sz="3200">
                        <a:latin typeface="Calibri"/>
                        <a:ea typeface="Calibri"/>
                        <a:cs typeface="Times New Roman"/>
                      </a:endParaRPr>
                    </a:p>
                  </a:txBody>
                  <a:tcPr marL="36830" marR="36830" marT="36830" marB="3683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DCE6F2"/>
                    </a:solidFill>
                  </a:tcPr>
                </a:tc>
              </a:tr>
              <a:tr h="863823">
                <a:tc>
                  <a:txBody>
                    <a:bodyPr/>
                    <a:lstStyle/>
                    <a:p>
                      <a:pPr marL="0" marR="0" algn="ctr">
                        <a:lnSpc>
                          <a:spcPct val="100000"/>
                        </a:lnSpc>
                        <a:spcBef>
                          <a:spcPts val="0"/>
                        </a:spcBef>
                        <a:spcAft>
                          <a:spcPts val="600"/>
                        </a:spcAft>
                      </a:pPr>
                      <a:r>
                        <a:rPr lang="en-US" sz="2400" kern="1400" dirty="0">
                          <a:solidFill>
                            <a:srgbClr val="000000"/>
                          </a:solidFill>
                          <a:latin typeface="Calibri"/>
                          <a:ea typeface="Times New Roman"/>
                          <a:cs typeface="Times New Roman"/>
                        </a:rPr>
                        <a:t>RS  0-24</a:t>
                      </a:r>
                      <a:endParaRPr lang="en-US" sz="3200" dirty="0">
                        <a:latin typeface="Calibri"/>
                        <a:ea typeface="Calibri"/>
                        <a:cs typeface="Times New Roman"/>
                      </a:endParaRPr>
                    </a:p>
                  </a:txBody>
                  <a:tcPr marL="36830" marR="36830" marT="36830" marB="3683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DCE6F2"/>
                    </a:solidFill>
                  </a:tcPr>
                </a:tc>
                <a:tc>
                  <a:txBody>
                    <a:bodyPr/>
                    <a:lstStyle/>
                    <a:p>
                      <a:pPr marL="0" marR="0" algn="ctr">
                        <a:lnSpc>
                          <a:spcPct val="100000"/>
                        </a:lnSpc>
                        <a:spcBef>
                          <a:spcPts val="0"/>
                        </a:spcBef>
                        <a:spcAft>
                          <a:spcPts val="600"/>
                        </a:spcAft>
                      </a:pPr>
                      <a:r>
                        <a:rPr lang="en-US" sz="2000" kern="1400" dirty="0" smtClean="0">
                          <a:solidFill>
                            <a:srgbClr val="000000"/>
                          </a:solidFill>
                          <a:latin typeface="Calibri"/>
                          <a:ea typeface="Times New Roman"/>
                          <a:cs typeface="Times New Roman"/>
                        </a:rPr>
                        <a:t>Non</a:t>
                      </a:r>
                    </a:p>
                    <a:p>
                      <a:pPr marL="0" marR="0" algn="ctr">
                        <a:lnSpc>
                          <a:spcPct val="100000"/>
                        </a:lnSpc>
                        <a:spcBef>
                          <a:spcPts val="0"/>
                        </a:spcBef>
                        <a:spcAft>
                          <a:spcPts val="600"/>
                        </a:spcAft>
                      </a:pPr>
                      <a:r>
                        <a:rPr lang="en-US" sz="2000" kern="1400" dirty="0" smtClean="0">
                          <a:solidFill>
                            <a:srgbClr val="000000"/>
                          </a:solidFill>
                          <a:latin typeface="Calibri"/>
                          <a:ea typeface="Times New Roman"/>
                          <a:cs typeface="Times New Roman"/>
                        </a:rPr>
                        <a:t>Placement</a:t>
                      </a:r>
                      <a:endParaRPr lang="en-US" sz="3200" dirty="0">
                        <a:latin typeface="Calibri"/>
                        <a:ea typeface="Calibri"/>
                        <a:cs typeface="Times New Roman"/>
                      </a:endParaRPr>
                    </a:p>
                  </a:txBody>
                  <a:tcPr marL="36830" marR="36830" marT="36830" marB="3683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F3F3F3"/>
                    </a:solidFill>
                  </a:tcPr>
                </a:tc>
                <a:tc>
                  <a:txBody>
                    <a:bodyPr/>
                    <a:lstStyle/>
                    <a:p>
                      <a:pPr marL="0" marR="0" algn="ctr">
                        <a:lnSpc>
                          <a:spcPct val="100000"/>
                        </a:lnSpc>
                        <a:spcBef>
                          <a:spcPts val="0"/>
                        </a:spcBef>
                        <a:spcAft>
                          <a:spcPts val="600"/>
                        </a:spcAft>
                      </a:pPr>
                      <a:r>
                        <a:rPr lang="en-US" sz="2000" kern="1400" dirty="0" smtClean="0">
                          <a:solidFill>
                            <a:srgbClr val="000000"/>
                          </a:solidFill>
                          <a:latin typeface="Calibri"/>
                          <a:ea typeface="Times New Roman"/>
                          <a:cs typeface="Times New Roman"/>
                        </a:rPr>
                        <a:t>Non</a:t>
                      </a:r>
                    </a:p>
                    <a:p>
                      <a:pPr marL="0" marR="0" algn="ctr">
                        <a:lnSpc>
                          <a:spcPct val="100000"/>
                        </a:lnSpc>
                        <a:spcBef>
                          <a:spcPts val="0"/>
                        </a:spcBef>
                        <a:spcAft>
                          <a:spcPts val="600"/>
                        </a:spcAft>
                      </a:pPr>
                      <a:r>
                        <a:rPr lang="en-US" sz="2000" kern="1400" dirty="0" smtClean="0">
                          <a:solidFill>
                            <a:srgbClr val="000000"/>
                          </a:solidFill>
                          <a:latin typeface="Calibri"/>
                          <a:ea typeface="Times New Roman"/>
                          <a:cs typeface="Times New Roman"/>
                        </a:rPr>
                        <a:t>Placement</a:t>
                      </a:r>
                      <a:endParaRPr lang="en-US" sz="3200" dirty="0">
                        <a:latin typeface="Calibri"/>
                        <a:ea typeface="Calibri"/>
                        <a:cs typeface="Times New Roman"/>
                      </a:endParaRPr>
                    </a:p>
                  </a:txBody>
                  <a:tcPr marL="36830" marR="36830" marT="36830" marB="3683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F3F3F3"/>
                    </a:solidFill>
                  </a:tcPr>
                </a:tc>
                <a:tc>
                  <a:txBody>
                    <a:bodyPr/>
                    <a:lstStyle/>
                    <a:p>
                      <a:pPr marL="0" marR="0" algn="ctr">
                        <a:lnSpc>
                          <a:spcPct val="100000"/>
                        </a:lnSpc>
                        <a:spcBef>
                          <a:spcPts val="0"/>
                        </a:spcBef>
                        <a:spcAft>
                          <a:spcPts val="600"/>
                        </a:spcAft>
                      </a:pPr>
                      <a:r>
                        <a:rPr lang="en-US" sz="2000" kern="1400" dirty="0" smtClean="0">
                          <a:solidFill>
                            <a:srgbClr val="000000"/>
                          </a:solidFill>
                          <a:latin typeface="Calibri"/>
                          <a:ea typeface="Times New Roman"/>
                          <a:cs typeface="Times New Roman"/>
                        </a:rPr>
                        <a:t>Non</a:t>
                      </a:r>
                    </a:p>
                    <a:p>
                      <a:pPr marL="0" marR="0" algn="ctr">
                        <a:lnSpc>
                          <a:spcPct val="100000"/>
                        </a:lnSpc>
                        <a:spcBef>
                          <a:spcPts val="0"/>
                        </a:spcBef>
                        <a:spcAft>
                          <a:spcPts val="600"/>
                        </a:spcAft>
                      </a:pPr>
                      <a:r>
                        <a:rPr lang="en-US" sz="2000" kern="1400" dirty="0" smtClean="0">
                          <a:solidFill>
                            <a:srgbClr val="000000"/>
                          </a:solidFill>
                          <a:latin typeface="Calibri"/>
                          <a:ea typeface="Times New Roman"/>
                          <a:cs typeface="Times New Roman"/>
                        </a:rPr>
                        <a:t>Placement</a:t>
                      </a:r>
                      <a:endParaRPr lang="en-US" sz="3200" dirty="0">
                        <a:latin typeface="Calibri"/>
                        <a:ea typeface="Calibri"/>
                        <a:cs typeface="Times New Roman"/>
                      </a:endParaRPr>
                    </a:p>
                  </a:txBody>
                  <a:tcPr marL="36830" marR="36830" marT="36830" marB="3683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F3F3F3"/>
                    </a:solidFill>
                  </a:tcPr>
                </a:tc>
              </a:tr>
              <a:tr h="770697">
                <a:tc>
                  <a:txBody>
                    <a:bodyPr/>
                    <a:lstStyle/>
                    <a:p>
                      <a:pPr marL="0" marR="0" algn="ctr">
                        <a:lnSpc>
                          <a:spcPct val="100000"/>
                        </a:lnSpc>
                        <a:spcBef>
                          <a:spcPts val="0"/>
                        </a:spcBef>
                        <a:spcAft>
                          <a:spcPts val="600"/>
                        </a:spcAft>
                      </a:pPr>
                      <a:r>
                        <a:rPr lang="en-US" sz="2400" kern="1400" dirty="0">
                          <a:solidFill>
                            <a:srgbClr val="000000"/>
                          </a:solidFill>
                          <a:latin typeface="Calibri"/>
                          <a:ea typeface="Times New Roman"/>
                          <a:cs typeface="Times New Roman"/>
                        </a:rPr>
                        <a:t>RS  25-50</a:t>
                      </a:r>
                      <a:endParaRPr lang="en-US" sz="3200" dirty="0">
                        <a:latin typeface="Calibri"/>
                        <a:ea typeface="Calibri"/>
                        <a:cs typeface="Times New Roman"/>
                      </a:endParaRPr>
                    </a:p>
                  </a:txBody>
                  <a:tcPr marL="36830" marR="36830" marT="36830" marB="3683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DCE6F2"/>
                    </a:solidFill>
                  </a:tcPr>
                </a:tc>
                <a:tc>
                  <a:txBody>
                    <a:bodyPr/>
                    <a:lstStyle/>
                    <a:p>
                      <a:pPr marL="0" marR="0" algn="ctr">
                        <a:lnSpc>
                          <a:spcPct val="100000"/>
                        </a:lnSpc>
                        <a:spcBef>
                          <a:spcPts val="0"/>
                        </a:spcBef>
                        <a:spcAft>
                          <a:spcPts val="600"/>
                        </a:spcAft>
                      </a:pPr>
                      <a:r>
                        <a:rPr lang="en-US" sz="2400" kern="1400" dirty="0">
                          <a:solidFill>
                            <a:srgbClr val="000000"/>
                          </a:solidFill>
                          <a:latin typeface="Calibri"/>
                          <a:ea typeface="Times New Roman"/>
                          <a:cs typeface="Times New Roman"/>
                        </a:rPr>
                        <a:t>079/088</a:t>
                      </a:r>
                      <a:endParaRPr lang="en-US" sz="3200" dirty="0">
                        <a:latin typeface="Calibri"/>
                        <a:ea typeface="Calibri"/>
                        <a:cs typeface="Times New Roman"/>
                      </a:endParaRPr>
                    </a:p>
                  </a:txBody>
                  <a:tcPr marL="36830" marR="36830" marT="36830" marB="3683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F3F3F3"/>
                    </a:solidFill>
                  </a:tcPr>
                </a:tc>
                <a:tc>
                  <a:txBody>
                    <a:bodyPr/>
                    <a:lstStyle/>
                    <a:p>
                      <a:pPr marL="0" marR="0" algn="ctr">
                        <a:lnSpc>
                          <a:spcPct val="100000"/>
                        </a:lnSpc>
                        <a:spcBef>
                          <a:spcPts val="0"/>
                        </a:spcBef>
                        <a:spcAft>
                          <a:spcPts val="600"/>
                        </a:spcAft>
                      </a:pPr>
                      <a:r>
                        <a:rPr lang="en-US" sz="2400" kern="1400" dirty="0">
                          <a:solidFill>
                            <a:srgbClr val="000000"/>
                          </a:solidFill>
                          <a:latin typeface="Calibri"/>
                          <a:ea typeface="Times New Roman"/>
                          <a:cs typeface="Times New Roman"/>
                        </a:rPr>
                        <a:t>079</a:t>
                      </a:r>
                      <a:endParaRPr lang="en-US" sz="3200" dirty="0">
                        <a:latin typeface="Calibri"/>
                        <a:ea typeface="Calibri"/>
                        <a:cs typeface="Times New Roman"/>
                      </a:endParaRPr>
                    </a:p>
                  </a:txBody>
                  <a:tcPr marL="36830" marR="36830" marT="36830" marB="3683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F3F3F3"/>
                    </a:solidFill>
                  </a:tcPr>
                </a:tc>
                <a:tc>
                  <a:txBody>
                    <a:bodyPr/>
                    <a:lstStyle/>
                    <a:p>
                      <a:pPr marL="0" marR="0" algn="ctr">
                        <a:lnSpc>
                          <a:spcPct val="100000"/>
                        </a:lnSpc>
                        <a:spcBef>
                          <a:spcPts val="0"/>
                        </a:spcBef>
                        <a:spcAft>
                          <a:spcPts val="600"/>
                        </a:spcAft>
                      </a:pPr>
                      <a:r>
                        <a:rPr lang="en-US" sz="2400" kern="1400" dirty="0">
                          <a:solidFill>
                            <a:srgbClr val="000000"/>
                          </a:solidFill>
                          <a:latin typeface="Calibri"/>
                          <a:ea typeface="Times New Roman"/>
                          <a:cs typeface="Times New Roman"/>
                        </a:rPr>
                        <a:t>081</a:t>
                      </a:r>
                      <a:endParaRPr lang="en-US" sz="3200" dirty="0">
                        <a:latin typeface="Calibri"/>
                        <a:ea typeface="Calibri"/>
                        <a:cs typeface="Times New Roman"/>
                      </a:endParaRPr>
                    </a:p>
                  </a:txBody>
                  <a:tcPr marL="36830" marR="36830" marT="36830" marB="3683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F3F3F3"/>
                    </a:solidFill>
                  </a:tcPr>
                </a:tc>
              </a:tr>
              <a:tr h="770697">
                <a:tc>
                  <a:txBody>
                    <a:bodyPr/>
                    <a:lstStyle/>
                    <a:p>
                      <a:pPr marL="0" marR="0" algn="ctr">
                        <a:lnSpc>
                          <a:spcPct val="100000"/>
                        </a:lnSpc>
                        <a:spcBef>
                          <a:spcPts val="0"/>
                        </a:spcBef>
                        <a:spcAft>
                          <a:spcPts val="600"/>
                        </a:spcAft>
                      </a:pPr>
                      <a:r>
                        <a:rPr lang="en-US" sz="2400" kern="1400">
                          <a:solidFill>
                            <a:srgbClr val="000000"/>
                          </a:solidFill>
                          <a:latin typeface="Calibri"/>
                          <a:ea typeface="Times New Roman"/>
                          <a:cs typeface="Times New Roman"/>
                        </a:rPr>
                        <a:t>RS  51-81</a:t>
                      </a:r>
                      <a:endParaRPr lang="en-US" sz="3200">
                        <a:latin typeface="Calibri"/>
                        <a:ea typeface="Calibri"/>
                        <a:cs typeface="Times New Roman"/>
                      </a:endParaRPr>
                    </a:p>
                  </a:txBody>
                  <a:tcPr marL="36830" marR="36830" marT="36830" marB="3683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DCE6F2"/>
                    </a:solidFill>
                  </a:tcPr>
                </a:tc>
                <a:tc>
                  <a:txBody>
                    <a:bodyPr/>
                    <a:lstStyle/>
                    <a:p>
                      <a:pPr marL="0" marR="0" algn="ctr">
                        <a:lnSpc>
                          <a:spcPct val="100000"/>
                        </a:lnSpc>
                        <a:spcBef>
                          <a:spcPts val="0"/>
                        </a:spcBef>
                        <a:spcAft>
                          <a:spcPts val="600"/>
                        </a:spcAft>
                      </a:pPr>
                      <a:r>
                        <a:rPr lang="en-US" sz="2400" kern="1400" dirty="0">
                          <a:solidFill>
                            <a:srgbClr val="000000"/>
                          </a:solidFill>
                          <a:latin typeface="Calibri"/>
                          <a:ea typeface="Times New Roman"/>
                          <a:cs typeface="Times New Roman"/>
                        </a:rPr>
                        <a:t>081/088</a:t>
                      </a:r>
                      <a:endParaRPr lang="en-US" sz="3200" dirty="0">
                        <a:latin typeface="Calibri"/>
                        <a:ea typeface="Calibri"/>
                        <a:cs typeface="Times New Roman"/>
                      </a:endParaRPr>
                    </a:p>
                  </a:txBody>
                  <a:tcPr marL="36830" marR="36830" marT="36830" marB="3683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F3F3F3"/>
                    </a:solidFill>
                  </a:tcPr>
                </a:tc>
                <a:tc>
                  <a:txBody>
                    <a:bodyPr/>
                    <a:lstStyle/>
                    <a:p>
                      <a:pPr marL="0" marR="0" algn="ctr">
                        <a:lnSpc>
                          <a:spcPct val="100000"/>
                        </a:lnSpc>
                        <a:spcBef>
                          <a:spcPts val="0"/>
                        </a:spcBef>
                        <a:spcAft>
                          <a:spcPts val="600"/>
                        </a:spcAft>
                      </a:pPr>
                      <a:r>
                        <a:rPr lang="en-US" sz="2400" kern="1400" dirty="0">
                          <a:solidFill>
                            <a:srgbClr val="000000"/>
                          </a:solidFill>
                          <a:latin typeface="Calibri"/>
                          <a:ea typeface="Times New Roman"/>
                          <a:cs typeface="Times New Roman"/>
                        </a:rPr>
                        <a:t>081/093</a:t>
                      </a:r>
                      <a:endParaRPr lang="en-US" sz="3200" dirty="0">
                        <a:latin typeface="Calibri"/>
                        <a:ea typeface="Calibri"/>
                        <a:cs typeface="Times New Roman"/>
                      </a:endParaRPr>
                    </a:p>
                  </a:txBody>
                  <a:tcPr marL="36830" marR="36830" marT="36830" marB="3683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F3F3F3"/>
                    </a:solidFill>
                  </a:tcPr>
                </a:tc>
                <a:tc>
                  <a:txBody>
                    <a:bodyPr/>
                    <a:lstStyle/>
                    <a:p>
                      <a:pPr marL="0" marR="0" algn="ctr">
                        <a:lnSpc>
                          <a:spcPct val="100000"/>
                        </a:lnSpc>
                        <a:spcBef>
                          <a:spcPts val="0"/>
                        </a:spcBef>
                        <a:spcAft>
                          <a:spcPts val="600"/>
                        </a:spcAft>
                      </a:pPr>
                      <a:r>
                        <a:rPr lang="en-US" sz="2400" kern="1400" dirty="0">
                          <a:solidFill>
                            <a:srgbClr val="000000"/>
                          </a:solidFill>
                          <a:latin typeface="Calibri"/>
                          <a:ea typeface="Times New Roman"/>
                          <a:cs typeface="Times New Roman"/>
                        </a:rPr>
                        <a:t>131</a:t>
                      </a:r>
                      <a:endParaRPr lang="en-US" sz="3200" dirty="0">
                        <a:latin typeface="Calibri"/>
                        <a:ea typeface="Calibri"/>
                        <a:cs typeface="Times New Roman"/>
                      </a:endParaRPr>
                    </a:p>
                  </a:txBody>
                  <a:tcPr marL="36830" marR="36830" marT="36830" marB="3683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F3F3F3"/>
                    </a:solidFill>
                  </a:tcPr>
                </a:tc>
              </a:tr>
              <a:tr h="578023">
                <a:tc>
                  <a:txBody>
                    <a:bodyPr/>
                    <a:lstStyle/>
                    <a:p>
                      <a:pPr marL="0" marR="0" algn="ctr">
                        <a:lnSpc>
                          <a:spcPct val="100000"/>
                        </a:lnSpc>
                        <a:spcBef>
                          <a:spcPts val="0"/>
                        </a:spcBef>
                        <a:spcAft>
                          <a:spcPts val="600"/>
                        </a:spcAft>
                      </a:pPr>
                      <a:r>
                        <a:rPr lang="en-US" sz="2400" kern="1400">
                          <a:solidFill>
                            <a:srgbClr val="000000"/>
                          </a:solidFill>
                          <a:latin typeface="Calibri"/>
                          <a:ea typeface="Times New Roman"/>
                          <a:cs typeface="Times New Roman"/>
                        </a:rPr>
                        <a:t>RS  82-100</a:t>
                      </a:r>
                      <a:endParaRPr lang="en-US" sz="3200">
                        <a:latin typeface="Calibri"/>
                        <a:ea typeface="Calibri"/>
                        <a:cs typeface="Times New Roman"/>
                      </a:endParaRPr>
                    </a:p>
                  </a:txBody>
                  <a:tcPr marL="36830" marR="36830" marT="36830" marB="3683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DCE6F2"/>
                    </a:solidFill>
                  </a:tcPr>
                </a:tc>
                <a:tc>
                  <a:txBody>
                    <a:bodyPr/>
                    <a:lstStyle/>
                    <a:p>
                      <a:pPr marL="0" marR="0" algn="ctr">
                        <a:lnSpc>
                          <a:spcPct val="100000"/>
                        </a:lnSpc>
                        <a:spcBef>
                          <a:spcPts val="0"/>
                        </a:spcBef>
                        <a:spcAft>
                          <a:spcPts val="600"/>
                        </a:spcAft>
                      </a:pPr>
                      <a:r>
                        <a:rPr lang="en-US" sz="2400" kern="1400">
                          <a:solidFill>
                            <a:srgbClr val="000000"/>
                          </a:solidFill>
                          <a:latin typeface="Calibri"/>
                          <a:ea typeface="Times New Roman"/>
                          <a:cs typeface="Times New Roman"/>
                        </a:rPr>
                        <a:t>088</a:t>
                      </a:r>
                      <a:endParaRPr lang="en-US" sz="3200">
                        <a:latin typeface="Calibri"/>
                        <a:ea typeface="Calibri"/>
                        <a:cs typeface="Times New Roman"/>
                      </a:endParaRPr>
                    </a:p>
                  </a:txBody>
                  <a:tcPr marL="36830" marR="36830" marT="36830" marB="3683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F3F3F3"/>
                    </a:solidFill>
                  </a:tcPr>
                </a:tc>
                <a:tc>
                  <a:txBody>
                    <a:bodyPr/>
                    <a:lstStyle/>
                    <a:p>
                      <a:pPr marL="0" marR="0" algn="ctr">
                        <a:lnSpc>
                          <a:spcPct val="100000"/>
                        </a:lnSpc>
                        <a:spcBef>
                          <a:spcPts val="0"/>
                        </a:spcBef>
                        <a:spcAft>
                          <a:spcPts val="600"/>
                        </a:spcAft>
                      </a:pPr>
                      <a:r>
                        <a:rPr lang="en-US" sz="2400" kern="1400">
                          <a:solidFill>
                            <a:srgbClr val="000000"/>
                          </a:solidFill>
                          <a:latin typeface="Calibri"/>
                          <a:ea typeface="Times New Roman"/>
                          <a:cs typeface="Times New Roman"/>
                        </a:rPr>
                        <a:t>093</a:t>
                      </a:r>
                      <a:endParaRPr lang="en-US" sz="3200">
                        <a:latin typeface="Calibri"/>
                        <a:ea typeface="Calibri"/>
                        <a:cs typeface="Times New Roman"/>
                      </a:endParaRPr>
                    </a:p>
                  </a:txBody>
                  <a:tcPr marL="36830" marR="36830" marT="36830" marB="3683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F3F3F3"/>
                    </a:solidFill>
                  </a:tcPr>
                </a:tc>
                <a:tc>
                  <a:txBody>
                    <a:bodyPr/>
                    <a:lstStyle/>
                    <a:p>
                      <a:pPr marL="0" marR="0" algn="ctr">
                        <a:lnSpc>
                          <a:spcPct val="100000"/>
                        </a:lnSpc>
                        <a:spcBef>
                          <a:spcPts val="0"/>
                        </a:spcBef>
                        <a:spcAft>
                          <a:spcPts val="600"/>
                        </a:spcAft>
                      </a:pPr>
                      <a:r>
                        <a:rPr lang="en-US" sz="2400" kern="1400" dirty="0">
                          <a:solidFill>
                            <a:srgbClr val="000000"/>
                          </a:solidFill>
                          <a:latin typeface="Calibri"/>
                          <a:ea typeface="Times New Roman"/>
                          <a:cs typeface="Times New Roman"/>
                        </a:rPr>
                        <a:t>131</a:t>
                      </a:r>
                      <a:endParaRPr lang="en-US" sz="3200" dirty="0">
                        <a:latin typeface="Calibri"/>
                        <a:ea typeface="Calibri"/>
                        <a:cs typeface="Times New Roman"/>
                      </a:endParaRPr>
                    </a:p>
                  </a:txBody>
                  <a:tcPr marL="36830" marR="36830" marT="36830" marB="3683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F3F3F3"/>
                    </a:solid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lstStyle/>
          <a:p>
            <a:r>
              <a:rPr lang="en-US" sz="3600" dirty="0" smtClean="0"/>
              <a:t>English Score Interpretation</a:t>
            </a:r>
            <a:endParaRPr lang="en-US" sz="3600" dirty="0"/>
          </a:p>
        </p:txBody>
      </p:sp>
      <p:pic>
        <p:nvPicPr>
          <p:cNvPr id="9" name="Picture 2"/>
          <p:cNvPicPr>
            <a:picLocks noChangeAspect="1" noChangeArrowheads="1"/>
          </p:cNvPicPr>
          <p:nvPr/>
        </p:nvPicPr>
        <p:blipFill>
          <a:blip r:embed="rId2" cstate="print"/>
          <a:srcRect l="31944" t="20370" r="29167" b="35185"/>
          <a:stretch>
            <a:fillRect/>
          </a:stretch>
        </p:blipFill>
        <p:spPr bwMode="auto">
          <a:xfrm>
            <a:off x="1676400" y="838200"/>
            <a:ext cx="5715000" cy="4898571"/>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lstStyle/>
          <a:p>
            <a:r>
              <a:rPr lang="en-US" sz="3600" dirty="0" smtClean="0"/>
              <a:t>What does the reading test look like?</a:t>
            </a:r>
            <a:endParaRPr lang="en-US" sz="3600" dirty="0"/>
          </a:p>
        </p:txBody>
      </p:sp>
      <p:pic>
        <p:nvPicPr>
          <p:cNvPr id="4" name="Picture 7" descr="C:\Users\remichalski\AppData\Local\Microsoft\Windows\Temporary Internet Files\Content.IE5\5Y2T6YUE\MP900448290[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124200" y="1219200"/>
            <a:ext cx="2874420" cy="432435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lstStyle/>
          <a:p>
            <a:r>
              <a:rPr lang="en-US" sz="3600" dirty="0" smtClean="0"/>
              <a:t>What does the reading test look like?</a:t>
            </a:r>
            <a:endParaRPr lang="en-US" sz="3600" dirty="0"/>
          </a:p>
        </p:txBody>
      </p:sp>
      <p:pic>
        <p:nvPicPr>
          <p:cNvPr id="6" name="Content Placeholder 7"/>
          <p:cNvPicPr>
            <a:picLocks noGrp="1"/>
          </p:cNvPicPr>
          <p:nvPr>
            <p:ph idx="1"/>
          </p:nvPr>
        </p:nvPicPr>
        <p:blipFill>
          <a:blip r:embed="rId2" cstate="print"/>
          <a:srcRect t="8974" r="32051" b="32478"/>
          <a:stretch>
            <a:fillRect/>
          </a:stretch>
        </p:blipFill>
        <p:spPr>
          <a:xfrm>
            <a:off x="914400" y="914400"/>
            <a:ext cx="7315200" cy="4800600"/>
          </a:xfr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lstStyle/>
          <a:p>
            <a:r>
              <a:rPr lang="en-US" sz="3600" dirty="0" smtClean="0"/>
              <a:t>What does the reading test look like?</a:t>
            </a:r>
            <a:endParaRPr lang="en-US" sz="3600" dirty="0"/>
          </a:p>
        </p:txBody>
      </p:sp>
      <p:pic>
        <p:nvPicPr>
          <p:cNvPr id="5" name="Content Placeholder 6"/>
          <p:cNvPicPr>
            <a:picLocks noGrp="1"/>
          </p:cNvPicPr>
          <p:nvPr>
            <p:ph idx="1"/>
          </p:nvPr>
        </p:nvPicPr>
        <p:blipFill>
          <a:blip r:embed="rId2" cstate="print"/>
          <a:srcRect t="9187" r="31410" b="31624"/>
          <a:stretch>
            <a:fillRect/>
          </a:stretch>
        </p:blipFill>
        <p:spPr>
          <a:xfrm>
            <a:off x="838200" y="914400"/>
            <a:ext cx="7315200" cy="4800600"/>
          </a:xfr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lstStyle/>
          <a:p>
            <a:r>
              <a:rPr lang="en-US" sz="3600" dirty="0" smtClean="0"/>
              <a:t>And the answers are …</a:t>
            </a:r>
            <a:endParaRPr lang="en-US" sz="3600"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lstStyle/>
          <a:p>
            <a:r>
              <a:rPr lang="en-US" sz="3600" dirty="0" smtClean="0"/>
              <a:t>And the answers are …</a:t>
            </a:r>
            <a:endParaRPr lang="en-US" sz="3600" dirty="0"/>
          </a:p>
        </p:txBody>
      </p:sp>
      <p:pic>
        <p:nvPicPr>
          <p:cNvPr id="6" name="Content Placeholder 7"/>
          <p:cNvPicPr>
            <a:picLocks noGrp="1"/>
          </p:cNvPicPr>
          <p:nvPr>
            <p:ph idx="1"/>
          </p:nvPr>
        </p:nvPicPr>
        <p:blipFill>
          <a:blip r:embed="rId2" cstate="print"/>
          <a:srcRect t="8974" r="32051" b="32478"/>
          <a:stretch>
            <a:fillRect/>
          </a:stretch>
        </p:blipFill>
        <p:spPr>
          <a:xfrm>
            <a:off x="914400" y="914400"/>
            <a:ext cx="7315200" cy="4800600"/>
          </a:xfrm>
        </p:spPr>
      </p:pic>
      <p:sp>
        <p:nvSpPr>
          <p:cNvPr id="4" name="Multiply 3"/>
          <p:cNvSpPr/>
          <p:nvPr/>
        </p:nvSpPr>
        <p:spPr>
          <a:xfrm>
            <a:off x="4724400" y="3048000"/>
            <a:ext cx="304800" cy="3048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lstStyle/>
          <a:p>
            <a:r>
              <a:rPr lang="en-US" sz="3600" dirty="0" smtClean="0"/>
              <a:t>And the answers are …</a:t>
            </a:r>
            <a:endParaRPr lang="en-US" sz="3600" dirty="0"/>
          </a:p>
        </p:txBody>
      </p:sp>
      <p:pic>
        <p:nvPicPr>
          <p:cNvPr id="5" name="Content Placeholder 6"/>
          <p:cNvPicPr>
            <a:picLocks noGrp="1"/>
          </p:cNvPicPr>
          <p:nvPr>
            <p:ph idx="1"/>
          </p:nvPr>
        </p:nvPicPr>
        <p:blipFill>
          <a:blip r:embed="rId2" cstate="print"/>
          <a:srcRect t="9187" r="31410" b="31624"/>
          <a:stretch>
            <a:fillRect/>
          </a:stretch>
        </p:blipFill>
        <p:spPr>
          <a:xfrm>
            <a:off x="838200" y="914400"/>
            <a:ext cx="7315200" cy="4800600"/>
          </a:xfrm>
        </p:spPr>
      </p:pic>
      <p:sp>
        <p:nvSpPr>
          <p:cNvPr id="4" name="Multiply 3"/>
          <p:cNvSpPr/>
          <p:nvPr/>
        </p:nvSpPr>
        <p:spPr>
          <a:xfrm>
            <a:off x="4648200" y="2286000"/>
            <a:ext cx="304800" cy="3048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33400" y="0"/>
            <a:ext cx="8153400" cy="868362"/>
          </a:xfrm>
        </p:spPr>
        <p:txBody>
          <a:bodyPr/>
          <a:lstStyle/>
          <a:p>
            <a:r>
              <a:rPr lang="en-US" dirty="0" smtClean="0">
                <a:solidFill>
                  <a:schemeClr val="tx1"/>
                </a:solidFill>
                <a:hlinkClick r:id="rId2"/>
              </a:rPr>
              <a:t>my.hfcc.edu</a:t>
            </a:r>
            <a:endParaRPr lang="en-US" dirty="0"/>
          </a:p>
        </p:txBody>
      </p:sp>
      <p:pic>
        <p:nvPicPr>
          <p:cNvPr id="1027" name="Picture 3"/>
          <p:cNvPicPr>
            <a:picLocks noChangeAspect="1" noChangeArrowheads="1"/>
          </p:cNvPicPr>
          <p:nvPr/>
        </p:nvPicPr>
        <p:blipFill>
          <a:blip r:embed="rId3" cstate="print"/>
          <a:srcRect/>
          <a:stretch>
            <a:fillRect/>
          </a:stretch>
        </p:blipFill>
        <p:spPr bwMode="auto">
          <a:xfrm>
            <a:off x="533400" y="762001"/>
            <a:ext cx="8077200" cy="5029199"/>
          </a:xfrm>
          <a:prstGeom prst="rect">
            <a:avLst/>
          </a:prstGeom>
          <a:noFill/>
          <a:ln w="9525">
            <a:noFill/>
            <a:miter lim="800000"/>
            <a:headEnd/>
            <a:tailEnd/>
          </a:ln>
        </p:spPr>
      </p:pic>
    </p:spTree>
    <p:extLst>
      <p:ext uri="{BB962C8B-B14F-4D97-AF65-F5344CB8AC3E}">
        <p14:creationId xmlns:p14="http://schemas.microsoft.com/office/powerpoint/2010/main" val="14382189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lstStyle/>
          <a:p>
            <a:r>
              <a:rPr lang="en-US" sz="3600" dirty="0" smtClean="0"/>
              <a:t>What does the writing test look like?</a:t>
            </a:r>
            <a:endParaRPr lang="en-US" sz="3600" dirty="0"/>
          </a:p>
        </p:txBody>
      </p:sp>
      <p:pic>
        <p:nvPicPr>
          <p:cNvPr id="5" name="Picture 2" descr="C:\Users\remichalski\AppData\Local\Microsoft\Windows\Temporary Internet Files\Content.IE5\S5GAKGTZ\MP900442339[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971800" y="1143000"/>
            <a:ext cx="3125205" cy="432435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lstStyle/>
          <a:p>
            <a:r>
              <a:rPr lang="en-US" sz="3600" dirty="0" smtClean="0"/>
              <a:t>What does the writing test look like?</a:t>
            </a:r>
            <a:endParaRPr lang="en-US" sz="3600" dirty="0"/>
          </a:p>
        </p:txBody>
      </p:sp>
      <p:pic>
        <p:nvPicPr>
          <p:cNvPr id="6" name="Content Placeholder 5"/>
          <p:cNvPicPr>
            <a:picLocks noGrp="1"/>
          </p:cNvPicPr>
          <p:nvPr>
            <p:ph idx="1"/>
          </p:nvPr>
        </p:nvPicPr>
        <p:blipFill>
          <a:blip r:embed="rId2" cstate="print"/>
          <a:srcRect t="9615" r="29647" b="36752"/>
          <a:stretch>
            <a:fillRect/>
          </a:stretch>
        </p:blipFill>
        <p:spPr bwMode="auto">
          <a:xfrm>
            <a:off x="914400" y="1143000"/>
            <a:ext cx="7315200" cy="4572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lstStyle/>
          <a:p>
            <a:r>
              <a:rPr lang="en-US" sz="3600" dirty="0" smtClean="0"/>
              <a:t>What does the writing test look like?</a:t>
            </a:r>
            <a:endParaRPr lang="en-US" sz="3600" dirty="0"/>
          </a:p>
        </p:txBody>
      </p:sp>
      <p:pic>
        <p:nvPicPr>
          <p:cNvPr id="5" name="Content Placeholder 6"/>
          <p:cNvPicPr>
            <a:picLocks noGrp="1"/>
          </p:cNvPicPr>
          <p:nvPr>
            <p:ph idx="1"/>
          </p:nvPr>
        </p:nvPicPr>
        <p:blipFill>
          <a:blip r:embed="rId2" cstate="print"/>
          <a:srcRect t="10043" r="30288" b="37607"/>
          <a:stretch>
            <a:fillRect/>
          </a:stretch>
        </p:blipFill>
        <p:spPr bwMode="auto">
          <a:xfrm>
            <a:off x="838200" y="1143000"/>
            <a:ext cx="7315200" cy="4572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lstStyle/>
          <a:p>
            <a:r>
              <a:rPr lang="en-US" sz="3600" dirty="0" smtClean="0"/>
              <a:t>What does the writing test look like?</a:t>
            </a:r>
            <a:endParaRPr lang="en-US" sz="3600" dirty="0"/>
          </a:p>
        </p:txBody>
      </p:sp>
      <p:pic>
        <p:nvPicPr>
          <p:cNvPr id="6" name="Content Placeholder 5"/>
          <p:cNvPicPr>
            <a:picLocks noGrp="1"/>
          </p:cNvPicPr>
          <p:nvPr>
            <p:ph idx="1"/>
          </p:nvPr>
        </p:nvPicPr>
        <p:blipFill>
          <a:blip r:embed="rId2" cstate="print"/>
          <a:srcRect t="8333" r="30288" b="37393"/>
          <a:stretch>
            <a:fillRect/>
          </a:stretch>
        </p:blipFill>
        <p:spPr bwMode="auto">
          <a:xfrm>
            <a:off x="838200" y="1066800"/>
            <a:ext cx="7315200" cy="4572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lstStyle/>
          <a:p>
            <a:r>
              <a:rPr lang="en-US" sz="3600" dirty="0" smtClean="0"/>
              <a:t>And the answers are …</a:t>
            </a:r>
            <a:endParaRPr lang="en-US" sz="3600"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lstStyle/>
          <a:p>
            <a:r>
              <a:rPr lang="en-US" sz="3600" dirty="0" smtClean="0"/>
              <a:t>What does the writing test look like?</a:t>
            </a:r>
            <a:endParaRPr lang="en-US" sz="3600" dirty="0"/>
          </a:p>
        </p:txBody>
      </p:sp>
      <p:pic>
        <p:nvPicPr>
          <p:cNvPr id="6" name="Content Placeholder 5"/>
          <p:cNvPicPr>
            <a:picLocks noGrp="1"/>
          </p:cNvPicPr>
          <p:nvPr>
            <p:ph idx="1"/>
          </p:nvPr>
        </p:nvPicPr>
        <p:blipFill>
          <a:blip r:embed="rId2" cstate="print"/>
          <a:srcRect t="9615" r="29647" b="36752"/>
          <a:stretch>
            <a:fillRect/>
          </a:stretch>
        </p:blipFill>
        <p:spPr bwMode="auto">
          <a:xfrm>
            <a:off x="914400" y="1143000"/>
            <a:ext cx="7315200" cy="4572000"/>
          </a:xfrm>
          <a:prstGeom prst="rect">
            <a:avLst/>
          </a:prstGeom>
          <a:noFill/>
          <a:ln w="9525">
            <a:noFill/>
            <a:miter lim="800000"/>
            <a:headEnd/>
            <a:tailEnd/>
          </a:ln>
        </p:spPr>
      </p:pic>
      <p:sp>
        <p:nvSpPr>
          <p:cNvPr id="7" name="Multiply 6"/>
          <p:cNvSpPr/>
          <p:nvPr/>
        </p:nvSpPr>
        <p:spPr>
          <a:xfrm>
            <a:off x="4724400" y="3124200"/>
            <a:ext cx="304800" cy="3048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5"/>
          <p:cNvSpPr txBox="1">
            <a:spLocks noChangeArrowheads="1"/>
          </p:cNvSpPr>
          <p:nvPr/>
        </p:nvSpPr>
        <p:spPr bwMode="auto">
          <a:xfrm>
            <a:off x="4648200" y="3962400"/>
            <a:ext cx="3581400" cy="1200329"/>
          </a:xfrm>
          <a:prstGeom prst="rect">
            <a:avLst/>
          </a:prstGeom>
          <a:noFill/>
          <a:ln w="9525">
            <a:noFill/>
            <a:miter lim="800000"/>
            <a:headEnd/>
            <a:tailEnd/>
          </a:ln>
        </p:spPr>
        <p:txBody>
          <a:bodyPr wrap="square">
            <a:spAutoFit/>
          </a:bodyPr>
          <a:lstStyle/>
          <a:p>
            <a:r>
              <a:rPr lang="en-US" dirty="0" smtClean="0">
                <a:solidFill>
                  <a:srgbClr val="FF0000"/>
                </a:solidFill>
              </a:rPr>
              <a:t>The highlighted sentence has two verb tense errors.  The two verb tenses should be parallel, or the same tense. </a:t>
            </a:r>
            <a:endParaRPr lang="en-US"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lstStyle/>
          <a:p>
            <a:r>
              <a:rPr lang="en-US" sz="3600" dirty="0" smtClean="0"/>
              <a:t>What does the writing test look like?</a:t>
            </a:r>
            <a:endParaRPr lang="en-US" sz="3600" dirty="0"/>
          </a:p>
        </p:txBody>
      </p:sp>
      <p:pic>
        <p:nvPicPr>
          <p:cNvPr id="5" name="Content Placeholder 6"/>
          <p:cNvPicPr>
            <a:picLocks noGrp="1"/>
          </p:cNvPicPr>
          <p:nvPr>
            <p:ph idx="1"/>
          </p:nvPr>
        </p:nvPicPr>
        <p:blipFill>
          <a:blip r:embed="rId2" cstate="print"/>
          <a:srcRect t="10043" r="30288" b="37607"/>
          <a:stretch>
            <a:fillRect/>
          </a:stretch>
        </p:blipFill>
        <p:spPr bwMode="auto">
          <a:xfrm>
            <a:off x="838200" y="1143000"/>
            <a:ext cx="7315200" cy="4572000"/>
          </a:xfrm>
          <a:prstGeom prst="rect">
            <a:avLst/>
          </a:prstGeom>
          <a:noFill/>
          <a:ln w="9525">
            <a:noFill/>
            <a:miter lim="800000"/>
            <a:headEnd/>
            <a:tailEnd/>
          </a:ln>
        </p:spPr>
      </p:pic>
      <p:sp>
        <p:nvSpPr>
          <p:cNvPr id="7" name="Multiply 6"/>
          <p:cNvSpPr/>
          <p:nvPr/>
        </p:nvSpPr>
        <p:spPr>
          <a:xfrm>
            <a:off x="4724400" y="2438400"/>
            <a:ext cx="304800" cy="3048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5"/>
          <p:cNvSpPr txBox="1">
            <a:spLocks noChangeArrowheads="1"/>
          </p:cNvSpPr>
          <p:nvPr/>
        </p:nvSpPr>
        <p:spPr bwMode="auto">
          <a:xfrm>
            <a:off x="4724400" y="4648200"/>
            <a:ext cx="3505200" cy="646331"/>
          </a:xfrm>
          <a:prstGeom prst="rect">
            <a:avLst/>
          </a:prstGeom>
          <a:noFill/>
          <a:ln w="9525">
            <a:noFill/>
            <a:miter lim="800000"/>
            <a:headEnd/>
            <a:tailEnd/>
          </a:ln>
        </p:spPr>
        <p:txBody>
          <a:bodyPr wrap="square">
            <a:spAutoFit/>
          </a:bodyPr>
          <a:lstStyle/>
          <a:p>
            <a:r>
              <a:rPr lang="en-US" dirty="0" smtClean="0">
                <a:solidFill>
                  <a:srgbClr val="FF0000"/>
                </a:solidFill>
              </a:rPr>
              <a:t>The rule here is to use a comma with the phrase “such as.”</a:t>
            </a:r>
            <a:endParaRPr lang="en-US"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lstStyle/>
          <a:p>
            <a:r>
              <a:rPr lang="en-US" sz="3600" dirty="0" smtClean="0"/>
              <a:t>What does the writing test look like?</a:t>
            </a:r>
            <a:endParaRPr lang="en-US" sz="3600" dirty="0"/>
          </a:p>
        </p:txBody>
      </p:sp>
      <p:pic>
        <p:nvPicPr>
          <p:cNvPr id="6" name="Content Placeholder 5"/>
          <p:cNvPicPr>
            <a:picLocks noGrp="1"/>
          </p:cNvPicPr>
          <p:nvPr>
            <p:ph idx="1"/>
          </p:nvPr>
        </p:nvPicPr>
        <p:blipFill>
          <a:blip r:embed="rId2" cstate="print"/>
          <a:srcRect t="8333" r="30288" b="37393"/>
          <a:stretch>
            <a:fillRect/>
          </a:stretch>
        </p:blipFill>
        <p:spPr bwMode="auto">
          <a:xfrm>
            <a:off x="838200" y="1066800"/>
            <a:ext cx="7315200" cy="4572000"/>
          </a:xfrm>
          <a:prstGeom prst="rect">
            <a:avLst/>
          </a:prstGeom>
          <a:noFill/>
          <a:ln w="9525">
            <a:noFill/>
            <a:miter lim="800000"/>
            <a:headEnd/>
            <a:tailEnd/>
          </a:ln>
        </p:spPr>
      </p:pic>
      <p:sp>
        <p:nvSpPr>
          <p:cNvPr id="7" name="Multiply 6"/>
          <p:cNvSpPr/>
          <p:nvPr/>
        </p:nvSpPr>
        <p:spPr>
          <a:xfrm>
            <a:off x="4724400" y="1752600"/>
            <a:ext cx="304800" cy="3048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5"/>
          <p:cNvSpPr txBox="1">
            <a:spLocks noChangeArrowheads="1"/>
          </p:cNvSpPr>
          <p:nvPr/>
        </p:nvSpPr>
        <p:spPr bwMode="auto">
          <a:xfrm>
            <a:off x="4648200" y="4038600"/>
            <a:ext cx="3505200" cy="923330"/>
          </a:xfrm>
          <a:prstGeom prst="rect">
            <a:avLst/>
          </a:prstGeom>
          <a:noFill/>
          <a:ln w="9525">
            <a:noFill/>
            <a:miter lim="800000"/>
            <a:headEnd/>
            <a:tailEnd/>
          </a:ln>
        </p:spPr>
        <p:txBody>
          <a:bodyPr wrap="square">
            <a:spAutoFit/>
          </a:bodyPr>
          <a:lstStyle/>
          <a:p>
            <a:r>
              <a:rPr lang="en-US" dirty="0" smtClean="0">
                <a:solidFill>
                  <a:srgbClr val="FF0000"/>
                </a:solidFill>
              </a:rPr>
              <a:t>If there is nothing wrong with the highlighted part, then the answer will always be “A.” </a:t>
            </a:r>
            <a:endParaRPr lang="en-US"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p:cNvSpPr txBox="1">
            <a:spLocks/>
          </p:cNvSpPr>
          <p:nvPr/>
        </p:nvSpPr>
        <p:spPr bwMode="auto">
          <a:xfrm>
            <a:off x="685800" y="0"/>
            <a:ext cx="7772400" cy="1676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chemeClr val="tx2"/>
                </a:solidFill>
                <a:effectLst/>
                <a:uLnTx/>
                <a:uFillTx/>
                <a:latin typeface="Arial" pitchFamily="34" charset="0"/>
                <a:ea typeface="+mj-ea"/>
                <a:cs typeface="Arial" pitchFamily="34" charset="0"/>
              </a:rPr>
              <a:t>COMPASS Preparation Workshops</a:t>
            </a:r>
            <a:r>
              <a:rPr kumimoji="0" lang="en-US" sz="4400" b="0" i="0" u="none" strike="noStrike" kern="0" cap="none" spc="0" normalizeH="0" baseline="0" noProof="0" dirty="0" smtClean="0">
                <a:ln>
                  <a:noFill/>
                </a:ln>
                <a:solidFill>
                  <a:srgbClr val="FF0000"/>
                </a:solidFill>
                <a:effectLst/>
                <a:uLnTx/>
                <a:uFillTx/>
                <a:latin typeface="Arial" pitchFamily="34" charset="0"/>
                <a:ea typeface="+mj-ea"/>
                <a:cs typeface="Arial" pitchFamily="34" charset="0"/>
              </a:rPr>
              <a:t/>
            </a:r>
            <a:br>
              <a:rPr kumimoji="0" lang="en-US" sz="4400" b="0" i="0" u="none" strike="noStrike" kern="0" cap="none" spc="0" normalizeH="0" baseline="0" noProof="0" dirty="0" smtClean="0">
                <a:ln>
                  <a:noFill/>
                </a:ln>
                <a:solidFill>
                  <a:srgbClr val="FF0000"/>
                </a:solidFill>
                <a:effectLst/>
                <a:uLnTx/>
                <a:uFillTx/>
                <a:latin typeface="Arial" pitchFamily="34" charset="0"/>
                <a:ea typeface="+mj-ea"/>
                <a:cs typeface="Arial" pitchFamily="34" charset="0"/>
              </a:rPr>
            </a:br>
            <a:r>
              <a:rPr kumimoji="0" lang="en-US" sz="2200" b="0" i="0" u="none" strike="noStrike" kern="0" cap="none" spc="0" normalizeH="0" baseline="0" noProof="0" dirty="0" smtClean="0">
                <a:ln>
                  <a:noFill/>
                </a:ln>
                <a:solidFill>
                  <a:srgbClr val="0070C0"/>
                </a:solidFill>
                <a:effectLst/>
                <a:uLnTx/>
                <a:uFillTx/>
                <a:latin typeface="Arial" pitchFamily="34" charset="0"/>
                <a:ea typeface="+mj-ea"/>
                <a:cs typeface="Arial" pitchFamily="34" charset="0"/>
              </a:rPr>
              <a:t>Learning Lab, 2</a:t>
            </a:r>
            <a:r>
              <a:rPr kumimoji="0" lang="en-US" sz="2200" b="0" i="0" u="none" strike="noStrike" kern="0" cap="none" spc="0" normalizeH="0" baseline="30000" noProof="0" dirty="0" smtClean="0">
                <a:ln>
                  <a:noFill/>
                </a:ln>
                <a:solidFill>
                  <a:srgbClr val="0070C0"/>
                </a:solidFill>
                <a:effectLst/>
                <a:uLnTx/>
                <a:uFillTx/>
                <a:latin typeface="Arial" pitchFamily="34" charset="0"/>
                <a:ea typeface="+mj-ea"/>
                <a:cs typeface="Arial" pitchFamily="34" charset="0"/>
              </a:rPr>
              <a:t>nd</a:t>
            </a:r>
            <a:r>
              <a:rPr kumimoji="0" lang="en-US" sz="2200" b="0" i="0" u="none" strike="noStrike" kern="0" cap="none" spc="0" normalizeH="0" baseline="0" noProof="0" dirty="0" smtClean="0">
                <a:ln>
                  <a:noFill/>
                </a:ln>
                <a:solidFill>
                  <a:srgbClr val="0070C0"/>
                </a:solidFill>
                <a:effectLst/>
                <a:uLnTx/>
                <a:uFillTx/>
                <a:latin typeface="Arial" pitchFamily="34" charset="0"/>
                <a:ea typeface="+mj-ea"/>
                <a:cs typeface="Arial" pitchFamily="34" charset="0"/>
              </a:rPr>
              <a:t> Floor, LRC Building</a:t>
            </a:r>
            <a:br>
              <a:rPr kumimoji="0" lang="en-US" sz="2200" b="0" i="0" u="none" strike="noStrike" kern="0" cap="none" spc="0" normalizeH="0" baseline="0" noProof="0" dirty="0" smtClean="0">
                <a:ln>
                  <a:noFill/>
                </a:ln>
                <a:solidFill>
                  <a:srgbClr val="0070C0"/>
                </a:solidFill>
                <a:effectLst/>
                <a:uLnTx/>
                <a:uFillTx/>
                <a:latin typeface="Arial" pitchFamily="34" charset="0"/>
                <a:ea typeface="+mj-ea"/>
                <a:cs typeface="Arial" pitchFamily="34" charset="0"/>
              </a:rPr>
            </a:br>
            <a:r>
              <a:rPr kumimoji="0" lang="en-US" sz="2000" b="0" i="0" u="none" strike="noStrike" kern="0" cap="none" spc="0" normalizeH="0" baseline="0" noProof="0" dirty="0" smtClean="0">
                <a:ln>
                  <a:noFill/>
                </a:ln>
                <a:solidFill>
                  <a:srgbClr val="FFC000"/>
                </a:solidFill>
                <a:effectLst/>
                <a:uLnTx/>
                <a:uFillTx/>
                <a:latin typeface="Arial" pitchFamily="34" charset="0"/>
                <a:ea typeface="+mj-ea"/>
                <a:cs typeface="Arial" pitchFamily="34" charset="0"/>
              </a:rPr>
              <a:t>To Register call: 313-845-9765 or Email: </a:t>
            </a:r>
            <a:r>
              <a:rPr kumimoji="0" lang="en-US" sz="2000" b="0" i="0" u="none" strike="noStrike" kern="0" cap="none" spc="0" normalizeH="0" baseline="0" noProof="0" dirty="0" smtClean="0">
                <a:ln>
                  <a:noFill/>
                </a:ln>
                <a:solidFill>
                  <a:srgbClr val="FFC000"/>
                </a:solidFill>
                <a:effectLst/>
                <a:uLnTx/>
                <a:uFillTx/>
                <a:latin typeface="Arial" pitchFamily="34" charset="0"/>
                <a:ea typeface="+mj-ea"/>
                <a:cs typeface="Arial" pitchFamily="34" charset="0"/>
                <a:hlinkClick r:id="rId2"/>
              </a:rPr>
              <a:t>LLabTesting@hfcc.edu</a:t>
            </a:r>
            <a:endParaRPr kumimoji="0" lang="en-US" sz="2000" b="0" i="0" u="none" strike="noStrike" kern="0" cap="none" spc="0" normalizeH="0" baseline="0" noProof="0" dirty="0">
              <a:ln>
                <a:noFill/>
              </a:ln>
              <a:solidFill>
                <a:srgbClr val="FFC000"/>
              </a:solidFill>
              <a:effectLst/>
              <a:uLnTx/>
              <a:uFillTx/>
              <a:latin typeface="Arial" pitchFamily="34" charset="0"/>
              <a:ea typeface="+mj-ea"/>
              <a:cs typeface="Arial"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352342887"/>
              </p:ext>
            </p:extLst>
          </p:nvPr>
        </p:nvGraphicFramePr>
        <p:xfrm>
          <a:off x="457200" y="1828800"/>
          <a:ext cx="4071257" cy="1638727"/>
        </p:xfrm>
        <a:graphic>
          <a:graphicData uri="http://schemas.openxmlformats.org/drawingml/2006/table">
            <a:tbl>
              <a:tblPr firstRow="1" firstCol="1" bandRow="1">
                <a:tableStyleId>{5C22544A-7EE6-4342-B048-85BDC9FD1C3A}</a:tableStyleId>
              </a:tblPr>
              <a:tblGrid>
                <a:gridCol w="1295400"/>
                <a:gridCol w="838200"/>
                <a:gridCol w="1937657"/>
              </a:tblGrid>
              <a:tr h="446926">
                <a:tc gridSpan="3">
                  <a:txBody>
                    <a:bodyPr/>
                    <a:lstStyle/>
                    <a:p>
                      <a:pPr marL="0" marR="0" algn="ctr">
                        <a:lnSpc>
                          <a:spcPct val="115000"/>
                        </a:lnSpc>
                        <a:spcBef>
                          <a:spcPts val="0"/>
                        </a:spcBef>
                        <a:spcAft>
                          <a:spcPts val="0"/>
                        </a:spcAft>
                      </a:pPr>
                      <a:r>
                        <a:rPr lang="en-US" sz="1800" dirty="0" smtClean="0">
                          <a:effectLst/>
                        </a:rPr>
                        <a:t>ENGLISH Workshops</a:t>
                      </a:r>
                      <a:endParaRPr lang="en-US" sz="1100" dirty="0">
                        <a:effectLst/>
                        <a:latin typeface="Calibri"/>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r>
              <a:tr h="397267">
                <a:tc>
                  <a:txBody>
                    <a:bodyPr/>
                    <a:lstStyle/>
                    <a:p>
                      <a:pPr marL="0" marR="0">
                        <a:lnSpc>
                          <a:spcPct val="115000"/>
                        </a:lnSpc>
                        <a:spcBef>
                          <a:spcPts val="0"/>
                        </a:spcBef>
                        <a:spcAft>
                          <a:spcPts val="0"/>
                        </a:spcAft>
                      </a:pPr>
                      <a:r>
                        <a:rPr lang="en-US" sz="1600" dirty="0" smtClean="0">
                          <a:solidFill>
                            <a:schemeClr val="bg1">
                              <a:lumMod val="60000"/>
                              <a:lumOff val="40000"/>
                            </a:schemeClr>
                          </a:solidFill>
                          <a:effectLst/>
                          <a:latin typeface="Calibri" pitchFamily="34" charset="0"/>
                          <a:ea typeface="Calibri"/>
                          <a:cs typeface="Times New Roman"/>
                        </a:rPr>
                        <a:t>Wednesday</a:t>
                      </a:r>
                      <a:endParaRPr lang="en-US" sz="1600" dirty="0">
                        <a:solidFill>
                          <a:schemeClr val="bg1">
                            <a:lumMod val="60000"/>
                            <a:lumOff val="40000"/>
                          </a:schemeClr>
                        </a:solidFill>
                        <a:effectLst/>
                        <a:latin typeface="Calibri" pitchFamily="34" charset="0"/>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c>
                  <a:txBody>
                    <a:bodyPr/>
                    <a:lstStyle/>
                    <a:p>
                      <a:pPr marL="0" marR="0">
                        <a:lnSpc>
                          <a:spcPct val="115000"/>
                        </a:lnSpc>
                        <a:spcBef>
                          <a:spcPts val="0"/>
                        </a:spcBef>
                        <a:spcAft>
                          <a:spcPts val="0"/>
                        </a:spcAft>
                      </a:pPr>
                      <a:r>
                        <a:rPr lang="en-US" sz="1600" dirty="0" smtClean="0">
                          <a:solidFill>
                            <a:schemeClr val="bg1">
                              <a:lumMod val="60000"/>
                              <a:lumOff val="40000"/>
                            </a:schemeClr>
                          </a:solidFill>
                          <a:effectLst/>
                          <a:latin typeface="Calibri" pitchFamily="34" charset="0"/>
                          <a:ea typeface="Calibri"/>
                          <a:cs typeface="Times New Roman"/>
                        </a:rPr>
                        <a:t>Nov 19</a:t>
                      </a:r>
                      <a:endParaRPr lang="en-US" sz="1600" dirty="0">
                        <a:solidFill>
                          <a:schemeClr val="bg1">
                            <a:lumMod val="60000"/>
                            <a:lumOff val="40000"/>
                          </a:schemeClr>
                        </a:solidFill>
                        <a:effectLst/>
                        <a:latin typeface="Calibri" pitchFamily="34" charset="0"/>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smtClean="0">
                          <a:solidFill>
                            <a:schemeClr val="bg1">
                              <a:lumMod val="60000"/>
                              <a:lumOff val="40000"/>
                            </a:schemeClr>
                          </a:solidFill>
                          <a:effectLst/>
                          <a:latin typeface="Calibri" pitchFamily="34" charset="0"/>
                          <a:ea typeface="Calibri"/>
                          <a:cs typeface="Times New Roman"/>
                        </a:rPr>
                        <a:t>11:00 am – 12:30 pm</a:t>
                      </a:r>
                      <a:endParaRPr lang="en-US" sz="1600" dirty="0">
                        <a:solidFill>
                          <a:schemeClr val="bg1">
                            <a:lumMod val="60000"/>
                            <a:lumOff val="40000"/>
                          </a:schemeClr>
                        </a:solidFill>
                        <a:effectLst/>
                        <a:latin typeface="Calibri" pitchFamily="34" charset="0"/>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97267">
                <a:tc>
                  <a:txBody>
                    <a:bodyPr/>
                    <a:lstStyle/>
                    <a:p>
                      <a:pPr marL="0" marR="0">
                        <a:lnSpc>
                          <a:spcPct val="115000"/>
                        </a:lnSpc>
                        <a:spcBef>
                          <a:spcPts val="0"/>
                        </a:spcBef>
                        <a:spcAft>
                          <a:spcPts val="0"/>
                        </a:spcAft>
                      </a:pPr>
                      <a:r>
                        <a:rPr lang="en-US" sz="1600" dirty="0" smtClean="0">
                          <a:solidFill>
                            <a:schemeClr val="bg1">
                              <a:lumMod val="60000"/>
                              <a:lumOff val="40000"/>
                            </a:schemeClr>
                          </a:solidFill>
                          <a:effectLst/>
                          <a:latin typeface="Calibri" pitchFamily="34" charset="0"/>
                          <a:ea typeface="Calibri"/>
                          <a:cs typeface="Times New Roman"/>
                        </a:rPr>
                        <a:t>Tuesday</a:t>
                      </a:r>
                      <a:endParaRPr lang="en-US" sz="1600" dirty="0">
                        <a:solidFill>
                          <a:schemeClr val="bg1">
                            <a:lumMod val="60000"/>
                            <a:lumOff val="40000"/>
                          </a:schemeClr>
                        </a:solidFill>
                        <a:effectLst/>
                        <a:latin typeface="Calibri" pitchFamily="34" charset="0"/>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c>
                  <a:txBody>
                    <a:bodyPr/>
                    <a:lstStyle/>
                    <a:p>
                      <a:pPr marL="0" marR="0">
                        <a:lnSpc>
                          <a:spcPct val="115000"/>
                        </a:lnSpc>
                        <a:spcBef>
                          <a:spcPts val="0"/>
                        </a:spcBef>
                        <a:spcAft>
                          <a:spcPts val="0"/>
                        </a:spcAft>
                      </a:pPr>
                      <a:r>
                        <a:rPr lang="en-US" sz="1600" dirty="0" smtClean="0">
                          <a:solidFill>
                            <a:schemeClr val="bg1">
                              <a:lumMod val="60000"/>
                              <a:lumOff val="40000"/>
                            </a:schemeClr>
                          </a:solidFill>
                          <a:effectLst/>
                          <a:latin typeface="Calibri" pitchFamily="34" charset="0"/>
                          <a:ea typeface="Calibri"/>
                          <a:cs typeface="Times New Roman"/>
                        </a:rPr>
                        <a:t>Dec 2</a:t>
                      </a:r>
                      <a:endParaRPr lang="en-US" sz="1600" dirty="0">
                        <a:solidFill>
                          <a:schemeClr val="bg1">
                            <a:lumMod val="60000"/>
                            <a:lumOff val="40000"/>
                          </a:schemeClr>
                        </a:solidFill>
                        <a:effectLst/>
                        <a:latin typeface="Calibri" pitchFamily="34" charset="0"/>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smtClean="0">
                          <a:solidFill>
                            <a:schemeClr val="bg1">
                              <a:lumMod val="60000"/>
                              <a:lumOff val="40000"/>
                            </a:schemeClr>
                          </a:solidFill>
                          <a:effectLst/>
                          <a:latin typeface="Calibri" pitchFamily="34" charset="0"/>
                          <a:ea typeface="Calibri"/>
                          <a:cs typeface="Times New Roman"/>
                        </a:rPr>
                        <a:t>1:00 pm – 2:30 pm</a:t>
                      </a:r>
                      <a:endParaRPr lang="en-US" sz="1600" dirty="0">
                        <a:solidFill>
                          <a:schemeClr val="bg1">
                            <a:lumMod val="60000"/>
                            <a:lumOff val="40000"/>
                          </a:schemeClr>
                        </a:solidFill>
                        <a:effectLst/>
                        <a:latin typeface="Calibri" pitchFamily="34" charset="0"/>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97267">
                <a:tc>
                  <a:txBody>
                    <a:bodyPr/>
                    <a:lstStyle/>
                    <a:p>
                      <a:pPr marL="0" marR="0">
                        <a:lnSpc>
                          <a:spcPct val="115000"/>
                        </a:lnSpc>
                        <a:spcBef>
                          <a:spcPts val="0"/>
                        </a:spcBef>
                        <a:spcAft>
                          <a:spcPts val="0"/>
                        </a:spcAft>
                      </a:pPr>
                      <a:r>
                        <a:rPr lang="en-US" sz="1600" dirty="0" smtClean="0">
                          <a:solidFill>
                            <a:schemeClr val="bg1">
                              <a:lumMod val="60000"/>
                              <a:lumOff val="40000"/>
                            </a:schemeClr>
                          </a:solidFill>
                          <a:effectLst/>
                          <a:latin typeface="Calibri" pitchFamily="34" charset="0"/>
                          <a:ea typeface="Calibri"/>
                          <a:cs typeface="Times New Roman"/>
                        </a:rPr>
                        <a:t>Monday</a:t>
                      </a:r>
                      <a:endParaRPr lang="en-US" sz="1600" dirty="0">
                        <a:solidFill>
                          <a:schemeClr val="bg1">
                            <a:lumMod val="60000"/>
                            <a:lumOff val="40000"/>
                          </a:schemeClr>
                        </a:solidFill>
                        <a:effectLst/>
                        <a:latin typeface="Calibri" pitchFamily="34" charset="0"/>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c>
                  <a:txBody>
                    <a:bodyPr/>
                    <a:lstStyle/>
                    <a:p>
                      <a:pPr marL="0" marR="0">
                        <a:lnSpc>
                          <a:spcPct val="115000"/>
                        </a:lnSpc>
                        <a:spcBef>
                          <a:spcPts val="0"/>
                        </a:spcBef>
                        <a:spcAft>
                          <a:spcPts val="0"/>
                        </a:spcAft>
                      </a:pPr>
                      <a:r>
                        <a:rPr lang="en-US" sz="1600" dirty="0" smtClean="0">
                          <a:solidFill>
                            <a:schemeClr val="bg1">
                              <a:lumMod val="60000"/>
                              <a:lumOff val="40000"/>
                            </a:schemeClr>
                          </a:solidFill>
                          <a:effectLst/>
                          <a:latin typeface="Calibri" pitchFamily="34" charset="0"/>
                          <a:ea typeface="Calibri"/>
                          <a:cs typeface="Times New Roman"/>
                        </a:rPr>
                        <a:t>Dec 8</a:t>
                      </a:r>
                      <a:endParaRPr lang="en-US" sz="1600" dirty="0">
                        <a:solidFill>
                          <a:schemeClr val="bg1">
                            <a:lumMod val="60000"/>
                            <a:lumOff val="40000"/>
                          </a:schemeClr>
                        </a:solidFill>
                        <a:effectLst/>
                        <a:latin typeface="Calibri" pitchFamily="34" charset="0"/>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smtClean="0">
                          <a:solidFill>
                            <a:schemeClr val="bg1">
                              <a:lumMod val="60000"/>
                              <a:lumOff val="40000"/>
                            </a:schemeClr>
                          </a:solidFill>
                          <a:effectLst/>
                          <a:latin typeface="Calibri" pitchFamily="34" charset="0"/>
                          <a:ea typeface="Calibri"/>
                          <a:cs typeface="Times New Roman"/>
                        </a:rPr>
                        <a:t>11:00 am – 12:30 pm</a:t>
                      </a:r>
                      <a:endParaRPr lang="en-US" sz="1600" dirty="0">
                        <a:solidFill>
                          <a:schemeClr val="bg1">
                            <a:lumMod val="60000"/>
                            <a:lumOff val="40000"/>
                          </a:schemeClr>
                        </a:solidFill>
                        <a:effectLst/>
                        <a:latin typeface="Calibri" pitchFamily="34" charset="0"/>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831838148"/>
              </p:ext>
            </p:extLst>
          </p:nvPr>
        </p:nvGraphicFramePr>
        <p:xfrm>
          <a:off x="4572000" y="1828800"/>
          <a:ext cx="4071257" cy="1638727"/>
        </p:xfrm>
        <a:graphic>
          <a:graphicData uri="http://schemas.openxmlformats.org/drawingml/2006/table">
            <a:tbl>
              <a:tblPr firstRow="1" firstCol="1" bandRow="1">
                <a:tableStyleId>{5C22544A-7EE6-4342-B048-85BDC9FD1C3A}</a:tableStyleId>
              </a:tblPr>
              <a:tblGrid>
                <a:gridCol w="1149531"/>
                <a:gridCol w="1005840"/>
                <a:gridCol w="1915886"/>
              </a:tblGrid>
              <a:tr h="446926">
                <a:tc gridSpan="3">
                  <a:txBody>
                    <a:bodyPr/>
                    <a:lstStyle/>
                    <a:p>
                      <a:pPr marL="0" marR="0" algn="ctr">
                        <a:lnSpc>
                          <a:spcPct val="115000"/>
                        </a:lnSpc>
                        <a:spcBef>
                          <a:spcPts val="0"/>
                        </a:spcBef>
                        <a:spcAft>
                          <a:spcPts val="0"/>
                        </a:spcAft>
                      </a:pPr>
                      <a:r>
                        <a:rPr lang="en-US" sz="1800" dirty="0" smtClean="0">
                          <a:effectLst/>
                        </a:rPr>
                        <a:t>MATH Workshops</a:t>
                      </a:r>
                      <a:endParaRPr lang="en-US" sz="1100" dirty="0">
                        <a:effectLst/>
                        <a:latin typeface="Calibri"/>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r>
              <a:tr h="397267">
                <a:tc>
                  <a:txBody>
                    <a:bodyPr/>
                    <a:lstStyle/>
                    <a:p>
                      <a:pPr marL="0" marR="0">
                        <a:lnSpc>
                          <a:spcPct val="115000"/>
                        </a:lnSpc>
                        <a:spcBef>
                          <a:spcPts val="0"/>
                        </a:spcBef>
                        <a:spcAft>
                          <a:spcPts val="0"/>
                        </a:spcAft>
                      </a:pPr>
                      <a:r>
                        <a:rPr lang="en-US" sz="1600" dirty="0" smtClean="0">
                          <a:solidFill>
                            <a:srgbClr val="0033CC"/>
                          </a:solidFill>
                          <a:effectLst/>
                          <a:latin typeface="Calibri"/>
                          <a:ea typeface="Calibri"/>
                          <a:cs typeface="Times New Roman"/>
                        </a:rPr>
                        <a:t>Tuesday</a:t>
                      </a:r>
                      <a:endParaRPr lang="en-US" sz="1600" dirty="0">
                        <a:solidFill>
                          <a:srgbClr val="0033CC"/>
                        </a:solidFill>
                        <a:effectLst/>
                        <a:latin typeface="Calibri"/>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c>
                  <a:txBody>
                    <a:bodyPr/>
                    <a:lstStyle/>
                    <a:p>
                      <a:pPr marL="0" marR="0">
                        <a:lnSpc>
                          <a:spcPct val="115000"/>
                        </a:lnSpc>
                        <a:spcBef>
                          <a:spcPts val="0"/>
                        </a:spcBef>
                        <a:spcAft>
                          <a:spcPts val="0"/>
                        </a:spcAft>
                      </a:pPr>
                      <a:r>
                        <a:rPr lang="en-US" sz="1600" dirty="0" smtClean="0">
                          <a:solidFill>
                            <a:srgbClr val="0033CC"/>
                          </a:solidFill>
                          <a:effectLst/>
                          <a:latin typeface="Calibri" pitchFamily="34" charset="0"/>
                          <a:ea typeface="Calibri"/>
                          <a:cs typeface="Times New Roman"/>
                        </a:rPr>
                        <a:t>Nov 18</a:t>
                      </a:r>
                      <a:endParaRPr lang="en-US" sz="1600" dirty="0">
                        <a:solidFill>
                          <a:srgbClr val="0033CC"/>
                        </a:solidFill>
                        <a:effectLst/>
                        <a:latin typeface="Calibri" pitchFamily="34" charset="0"/>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smtClean="0">
                          <a:solidFill>
                            <a:srgbClr val="0033CC"/>
                          </a:solidFill>
                          <a:effectLst/>
                          <a:latin typeface="Calibri" pitchFamily="34" charset="0"/>
                          <a:ea typeface="Calibri"/>
                          <a:cs typeface="Times New Roman"/>
                        </a:rPr>
                        <a:t>2:00</a:t>
                      </a:r>
                      <a:r>
                        <a:rPr lang="en-US" sz="1600" baseline="0" dirty="0" smtClean="0">
                          <a:solidFill>
                            <a:srgbClr val="0033CC"/>
                          </a:solidFill>
                          <a:effectLst/>
                          <a:latin typeface="Calibri" pitchFamily="34" charset="0"/>
                          <a:ea typeface="Calibri"/>
                          <a:cs typeface="Times New Roman"/>
                        </a:rPr>
                        <a:t> pm – 3:30 pm</a:t>
                      </a:r>
                      <a:endParaRPr lang="en-US" sz="1600" dirty="0">
                        <a:solidFill>
                          <a:srgbClr val="0033CC"/>
                        </a:solidFill>
                        <a:effectLst/>
                        <a:latin typeface="Calibri" pitchFamily="34" charset="0"/>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97267">
                <a:tc>
                  <a:txBody>
                    <a:bodyPr/>
                    <a:lstStyle/>
                    <a:p>
                      <a:pPr marL="0" marR="0">
                        <a:lnSpc>
                          <a:spcPct val="115000"/>
                        </a:lnSpc>
                        <a:spcBef>
                          <a:spcPts val="0"/>
                        </a:spcBef>
                        <a:spcAft>
                          <a:spcPts val="0"/>
                        </a:spcAft>
                      </a:pPr>
                      <a:r>
                        <a:rPr lang="en-US" sz="1600" dirty="0" smtClean="0">
                          <a:solidFill>
                            <a:srgbClr val="0033CC"/>
                          </a:solidFill>
                          <a:effectLst/>
                          <a:latin typeface="Calibri"/>
                          <a:ea typeface="Calibri"/>
                          <a:cs typeface="Times New Roman"/>
                        </a:rPr>
                        <a:t>Thursday</a:t>
                      </a:r>
                      <a:endParaRPr lang="en-US" sz="1600" dirty="0">
                        <a:solidFill>
                          <a:srgbClr val="0033CC"/>
                        </a:solidFill>
                        <a:effectLst/>
                        <a:latin typeface="Calibri"/>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c>
                  <a:txBody>
                    <a:bodyPr/>
                    <a:lstStyle/>
                    <a:p>
                      <a:pPr marL="0" marR="0">
                        <a:lnSpc>
                          <a:spcPct val="115000"/>
                        </a:lnSpc>
                        <a:spcBef>
                          <a:spcPts val="0"/>
                        </a:spcBef>
                        <a:spcAft>
                          <a:spcPts val="0"/>
                        </a:spcAft>
                      </a:pPr>
                      <a:r>
                        <a:rPr lang="en-US" sz="1600" dirty="0" smtClean="0">
                          <a:solidFill>
                            <a:srgbClr val="0033CC"/>
                          </a:solidFill>
                          <a:effectLst/>
                          <a:latin typeface="Calibri" pitchFamily="34" charset="0"/>
                          <a:ea typeface="Calibri"/>
                          <a:cs typeface="Times New Roman"/>
                        </a:rPr>
                        <a:t>Nov 20</a:t>
                      </a:r>
                      <a:endParaRPr lang="en-US" sz="1600" dirty="0">
                        <a:solidFill>
                          <a:srgbClr val="0033CC"/>
                        </a:solidFill>
                        <a:effectLst/>
                        <a:latin typeface="Calibri" pitchFamily="34" charset="0"/>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smtClean="0">
                          <a:solidFill>
                            <a:srgbClr val="0033CC"/>
                          </a:solidFill>
                          <a:effectLst/>
                          <a:latin typeface="Calibri" pitchFamily="34" charset="0"/>
                          <a:ea typeface="Calibri"/>
                          <a:cs typeface="Times New Roman"/>
                        </a:rPr>
                        <a:t>2:00 pm – 3:30 pm</a:t>
                      </a:r>
                      <a:endParaRPr lang="en-US" sz="1600" dirty="0">
                        <a:solidFill>
                          <a:srgbClr val="0033CC"/>
                        </a:solidFill>
                        <a:effectLst/>
                        <a:latin typeface="Calibri" pitchFamily="34" charset="0"/>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97267">
                <a:tc>
                  <a:txBody>
                    <a:bodyPr/>
                    <a:lstStyle/>
                    <a:p>
                      <a:pPr marL="0" marR="0">
                        <a:lnSpc>
                          <a:spcPct val="115000"/>
                        </a:lnSpc>
                        <a:spcBef>
                          <a:spcPts val="0"/>
                        </a:spcBef>
                        <a:spcAft>
                          <a:spcPts val="0"/>
                        </a:spcAft>
                      </a:pPr>
                      <a:r>
                        <a:rPr lang="en-US" sz="1600" dirty="0" smtClean="0">
                          <a:solidFill>
                            <a:srgbClr val="0033CC"/>
                          </a:solidFill>
                          <a:effectLst/>
                          <a:latin typeface="Calibri"/>
                          <a:ea typeface="Calibri"/>
                          <a:cs typeface="Times New Roman"/>
                        </a:rPr>
                        <a:t>Monday</a:t>
                      </a:r>
                      <a:endParaRPr lang="en-US" sz="1600" dirty="0">
                        <a:solidFill>
                          <a:srgbClr val="0033CC"/>
                        </a:solidFill>
                        <a:effectLst/>
                        <a:latin typeface="Calibri"/>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c>
                  <a:txBody>
                    <a:bodyPr/>
                    <a:lstStyle/>
                    <a:p>
                      <a:pPr marL="0" marR="0">
                        <a:lnSpc>
                          <a:spcPct val="115000"/>
                        </a:lnSpc>
                        <a:spcBef>
                          <a:spcPts val="0"/>
                        </a:spcBef>
                        <a:spcAft>
                          <a:spcPts val="0"/>
                        </a:spcAft>
                      </a:pPr>
                      <a:r>
                        <a:rPr lang="en-US" sz="1600" dirty="0" smtClean="0">
                          <a:solidFill>
                            <a:srgbClr val="0033CC"/>
                          </a:solidFill>
                          <a:effectLst/>
                          <a:latin typeface="Calibri" pitchFamily="34" charset="0"/>
                          <a:ea typeface="Calibri"/>
                          <a:cs typeface="Times New Roman"/>
                        </a:rPr>
                        <a:t>Dec 8</a:t>
                      </a:r>
                      <a:endParaRPr lang="en-US" sz="1600" dirty="0">
                        <a:solidFill>
                          <a:srgbClr val="0033CC"/>
                        </a:solidFill>
                        <a:effectLst/>
                        <a:latin typeface="Calibri" pitchFamily="34" charset="0"/>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smtClean="0">
                          <a:solidFill>
                            <a:srgbClr val="0033CC"/>
                          </a:solidFill>
                          <a:effectLst/>
                          <a:latin typeface="Calibri" pitchFamily="34" charset="0"/>
                          <a:ea typeface="Calibri"/>
                          <a:cs typeface="Times New Roman"/>
                        </a:rPr>
                        <a:t>5:00 pm – 6:30 pm</a:t>
                      </a:r>
                      <a:endParaRPr lang="en-US" sz="1600" dirty="0">
                        <a:solidFill>
                          <a:srgbClr val="0033CC"/>
                        </a:solidFill>
                        <a:effectLst/>
                        <a:latin typeface="Calibri" pitchFamily="34" charset="0"/>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pic>
        <p:nvPicPr>
          <p:cNvPr id="13" name="Picture 3" descr="C:\Documents and Settings\sbrown91\Local Settings\Temporary Internet Files\Content.IE5\O12ROPQB\MC90010475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2249" y="3962400"/>
            <a:ext cx="1391751" cy="1447799"/>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13"/>
          <p:cNvSpPr txBox="1"/>
          <p:nvPr/>
        </p:nvSpPr>
        <p:spPr>
          <a:xfrm>
            <a:off x="533400" y="5257800"/>
            <a:ext cx="8077200" cy="400110"/>
          </a:xfrm>
          <a:prstGeom prst="rect">
            <a:avLst/>
          </a:prstGeom>
          <a:solidFill>
            <a:srgbClr val="FFC000"/>
          </a:solidFill>
        </p:spPr>
        <p:txBody>
          <a:bodyPr wrap="square" rtlCol="0">
            <a:spAutoFit/>
          </a:bodyPr>
          <a:lstStyle/>
          <a:p>
            <a:r>
              <a:rPr lang="en-US" sz="2000" dirty="0" smtClean="0">
                <a:solidFill>
                  <a:schemeClr val="bg1">
                    <a:lumMod val="60000"/>
                    <a:lumOff val="40000"/>
                  </a:schemeClr>
                </a:solidFill>
              </a:rPr>
              <a:t>For more resources, visit: </a:t>
            </a:r>
            <a:r>
              <a:rPr lang="en-US" sz="2000" b="1" dirty="0" smtClean="0">
                <a:solidFill>
                  <a:schemeClr val="bg1">
                    <a:lumMod val="60000"/>
                    <a:lumOff val="40000"/>
                  </a:schemeClr>
                </a:solidFill>
              </a:rPr>
              <a:t>http://learnlab.hfcc.edu/placement  </a:t>
            </a:r>
            <a:endParaRPr lang="en-US" sz="2000" b="1" dirty="0">
              <a:solidFill>
                <a:schemeClr val="bg1">
                  <a:lumMod val="60000"/>
                  <a:lumOff val="40000"/>
                </a:schemeClr>
              </a:solidFill>
            </a:endParaRPr>
          </a:p>
        </p:txBody>
      </p:sp>
      <p:sp>
        <p:nvSpPr>
          <p:cNvPr id="15" name="TextBox 14"/>
          <p:cNvSpPr txBox="1"/>
          <p:nvPr/>
        </p:nvSpPr>
        <p:spPr>
          <a:xfrm>
            <a:off x="457200" y="3657600"/>
            <a:ext cx="8229600" cy="369332"/>
          </a:xfrm>
          <a:prstGeom prst="rect">
            <a:avLst/>
          </a:prstGeom>
          <a:solidFill>
            <a:srgbClr val="FFFF00"/>
          </a:solidFill>
        </p:spPr>
        <p:txBody>
          <a:bodyPr wrap="square" rtlCol="0">
            <a:spAutoFit/>
          </a:bodyPr>
          <a:lstStyle/>
          <a:p>
            <a:pPr algn="ctr"/>
            <a:r>
              <a:rPr lang="en-US" b="1" dirty="0" smtClean="0">
                <a:solidFill>
                  <a:schemeClr val="bg1">
                    <a:lumMod val="60000"/>
                    <a:lumOff val="40000"/>
                  </a:schemeClr>
                </a:solidFill>
              </a:rPr>
              <a:t>Drop-ins Welcome anytime between 8am – 6:30pm, Mondays - Thursdays</a:t>
            </a:r>
            <a:endParaRPr lang="en-US" b="1" dirty="0">
              <a:solidFill>
                <a:schemeClr val="bg1">
                  <a:lumMod val="60000"/>
                  <a:lumOff val="40000"/>
                </a:schemeClr>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74638"/>
            <a:ext cx="8229600" cy="639762"/>
          </a:xfrm>
        </p:spPr>
        <p:txBody>
          <a:bodyPr anchor="t"/>
          <a:lstStyle/>
          <a:p>
            <a:pPr eaLnBrk="1" hangingPunct="1"/>
            <a:r>
              <a:rPr lang="en-US" dirty="0" smtClean="0">
                <a:solidFill>
                  <a:schemeClr val="tx1"/>
                </a:solidFill>
                <a:hlinkClick r:id="rId2"/>
              </a:rPr>
              <a:t>my.hfcc.edu/</a:t>
            </a:r>
            <a:r>
              <a:rPr lang="en-US" dirty="0" err="1" smtClean="0">
                <a:solidFill>
                  <a:schemeClr val="tx1"/>
                </a:solidFill>
                <a:hlinkClick r:id="rId2"/>
              </a:rPr>
              <a:t>webadvisor</a:t>
            </a:r>
            <a:r>
              <a:rPr lang="en-US" dirty="0" smtClean="0">
                <a:solidFill>
                  <a:schemeClr val="tx1"/>
                </a:solidFill>
                <a:hlinkClick r:id="rId2"/>
              </a:rPr>
              <a:t> </a:t>
            </a:r>
            <a:endParaRPr lang="en-US" dirty="0" smtClean="0">
              <a:solidFill>
                <a:schemeClr val="tx1"/>
              </a:solidFill>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432" b="8333"/>
          <a:stretch/>
        </p:blipFill>
        <p:spPr bwMode="auto">
          <a:xfrm>
            <a:off x="533400" y="1116106"/>
            <a:ext cx="8209133" cy="472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3" name="Straight Arrow Connector 2"/>
          <p:cNvCxnSpPr/>
          <p:nvPr/>
        </p:nvCxnSpPr>
        <p:spPr>
          <a:xfrm flipH="1">
            <a:off x="2057400" y="4037707"/>
            <a:ext cx="762000" cy="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a:hlinkClick r:id="rId4"/>
          </p:cNvPr>
          <p:cNvSpPr txBox="1"/>
          <p:nvPr/>
        </p:nvSpPr>
        <p:spPr>
          <a:xfrm>
            <a:off x="2819400" y="3846045"/>
            <a:ext cx="2971800" cy="400110"/>
          </a:xfrm>
          <a:prstGeom prst="rect">
            <a:avLst/>
          </a:prstGeom>
          <a:solidFill>
            <a:srgbClr val="FFFF00"/>
          </a:solidFill>
        </p:spPr>
        <p:txBody>
          <a:bodyPr wrap="square" rtlCol="0">
            <a:spAutoFit/>
          </a:bodyPr>
          <a:lstStyle/>
          <a:p>
            <a:r>
              <a:rPr lang="en-US" sz="2000" dirty="0" smtClean="0">
                <a:solidFill>
                  <a:srgbClr val="FF0000"/>
                </a:solidFill>
              </a:rPr>
              <a:t>User ID/Password Help</a:t>
            </a:r>
            <a:endParaRPr lang="en-US" sz="2000" dirty="0">
              <a:solidFill>
                <a:srgbClr val="FF0000"/>
              </a:solidFill>
            </a:endParaRPr>
          </a:p>
        </p:txBody>
      </p:sp>
    </p:spTree>
    <p:extLst>
      <p:ext uri="{BB962C8B-B14F-4D97-AF65-F5344CB8AC3E}">
        <p14:creationId xmlns:p14="http://schemas.microsoft.com/office/powerpoint/2010/main" val="14382189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432" t="17236" r="10341" b="4923"/>
          <a:stretch/>
        </p:blipFill>
        <p:spPr bwMode="auto">
          <a:xfrm>
            <a:off x="457200" y="914400"/>
            <a:ext cx="8281984" cy="48213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457200" y="381000"/>
            <a:ext cx="8153400" cy="523220"/>
          </a:xfrm>
          <a:prstGeom prst="rect">
            <a:avLst/>
          </a:prstGeom>
        </p:spPr>
        <p:txBody>
          <a:bodyPr wrap="square">
            <a:spAutoFit/>
          </a:bodyPr>
          <a:lstStyle/>
          <a:p>
            <a:pPr algn="ctr"/>
            <a:r>
              <a:rPr lang="en-US" sz="2800" dirty="0">
                <a:hlinkClick r:id="rId3"/>
              </a:rPr>
              <a:t>http</a:t>
            </a:r>
            <a:r>
              <a:rPr lang="en-US" sz="2800" dirty="0" smtClean="0">
                <a:hlinkClick r:id="rId3"/>
              </a:rPr>
              <a:t>://my.hfcc.edu/hawkmail </a:t>
            </a:r>
            <a:endParaRPr lang="en-US" sz="2800" dirty="0"/>
          </a:p>
        </p:txBody>
      </p:sp>
    </p:spTree>
    <p:extLst>
      <p:ext uri="{BB962C8B-B14F-4D97-AF65-F5344CB8AC3E}">
        <p14:creationId xmlns:p14="http://schemas.microsoft.com/office/powerpoint/2010/main" val="313846044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533400" y="228600"/>
            <a:ext cx="8229600" cy="990600"/>
          </a:xfrm>
        </p:spPr>
        <p:txBody>
          <a:bodyPr anchor="t"/>
          <a:lstStyle/>
          <a:p>
            <a:pPr eaLnBrk="1" hangingPunct="1"/>
            <a:r>
              <a:rPr lang="en-US" dirty="0" smtClean="0">
                <a:solidFill>
                  <a:schemeClr val="tx1"/>
                </a:solidFill>
                <a:hlinkClick r:id="rId3"/>
              </a:rPr>
              <a:t>Online Learning</a:t>
            </a:r>
            <a:endParaRPr lang="en-US" sz="3600" dirty="0" smtClean="0">
              <a:solidFill>
                <a:schemeClr val="tx1"/>
              </a:solidFill>
            </a:endParaRPr>
          </a:p>
        </p:txBody>
      </p:sp>
      <p:pic>
        <p:nvPicPr>
          <p:cNvPr id="2050" name="Picture 2">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515" b="4545"/>
          <a:stretch/>
        </p:blipFill>
        <p:spPr bwMode="auto">
          <a:xfrm>
            <a:off x="608031" y="1295400"/>
            <a:ext cx="7748868" cy="45084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6858001" y="2179320"/>
            <a:ext cx="1325880" cy="6096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066800" y="4191000"/>
            <a:ext cx="762000" cy="762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3445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iPad Screenshot 1"/>
          <p:cNvPicPr>
            <a:picLocks noChangeAspect="1" noChangeArrowheads="1"/>
          </p:cNvPicPr>
          <p:nvPr/>
        </p:nvPicPr>
        <p:blipFill>
          <a:blip r:embed="rId2" cstate="print"/>
          <a:srcRect/>
          <a:stretch>
            <a:fillRect/>
          </a:stretch>
        </p:blipFill>
        <p:spPr bwMode="auto">
          <a:xfrm>
            <a:off x="2933700" y="1558637"/>
            <a:ext cx="3657600" cy="3241964"/>
          </a:xfrm>
          <a:prstGeom prst="rect">
            <a:avLst/>
          </a:prstGeom>
          <a:noFill/>
        </p:spPr>
      </p:pic>
      <p:sp>
        <p:nvSpPr>
          <p:cNvPr id="18434" name="TextBox 5"/>
          <p:cNvSpPr txBox="1">
            <a:spLocks noChangeArrowheads="1"/>
          </p:cNvSpPr>
          <p:nvPr/>
        </p:nvSpPr>
        <p:spPr bwMode="auto">
          <a:xfrm>
            <a:off x="419100" y="467591"/>
            <a:ext cx="8496300" cy="480020"/>
          </a:xfrm>
          <a:prstGeom prst="rect">
            <a:avLst/>
          </a:prstGeom>
          <a:noFill/>
          <a:ln w="9525">
            <a:noFill/>
            <a:miter lim="800000"/>
            <a:headEnd/>
            <a:tailEnd/>
          </a:ln>
        </p:spPr>
        <p:txBody>
          <a:bodyPr wrap="square" lIns="94379" tIns="47189" rIns="94379" bIns="47189">
            <a:spAutoFit/>
          </a:bodyPr>
          <a:lstStyle/>
          <a:p>
            <a:pPr marL="398784" indent="-398784"/>
            <a:r>
              <a:rPr lang="en-US" sz="2500" dirty="0" smtClean="0"/>
              <a:t>Become familiar with the College’s Mobile Apps</a:t>
            </a:r>
            <a:endParaRPr lang="en-US" sz="2500" dirty="0"/>
          </a:p>
        </p:txBody>
      </p:sp>
      <p:pic>
        <p:nvPicPr>
          <p:cNvPr id="39938" name="Picture 2" descr="Cover art"/>
          <p:cNvPicPr>
            <a:picLocks noChangeAspect="1" noChangeArrowheads="1"/>
          </p:cNvPicPr>
          <p:nvPr/>
        </p:nvPicPr>
        <p:blipFill>
          <a:blip r:embed="rId3" cstate="print"/>
          <a:srcRect/>
          <a:stretch>
            <a:fillRect/>
          </a:stretch>
        </p:blipFill>
        <p:spPr bwMode="auto">
          <a:xfrm>
            <a:off x="838200" y="1610591"/>
            <a:ext cx="1390650" cy="1437409"/>
          </a:xfrm>
          <a:prstGeom prst="rect">
            <a:avLst/>
          </a:prstGeom>
          <a:noFill/>
        </p:spPr>
      </p:pic>
      <p:sp>
        <p:nvSpPr>
          <p:cNvPr id="6" name="TextBox 5"/>
          <p:cNvSpPr txBox="1"/>
          <p:nvPr/>
        </p:nvSpPr>
        <p:spPr>
          <a:xfrm>
            <a:off x="419100" y="3352800"/>
            <a:ext cx="2362200" cy="2822111"/>
          </a:xfrm>
          <a:prstGeom prst="rect">
            <a:avLst/>
          </a:prstGeom>
          <a:noFill/>
        </p:spPr>
        <p:txBody>
          <a:bodyPr wrap="square" lIns="51618" tIns="25809" rIns="51618" bIns="25809" rtlCol="0">
            <a:spAutoFit/>
          </a:bodyPr>
          <a:lstStyle/>
          <a:p>
            <a:pPr>
              <a:buFont typeface="Arial" pitchFamily="34" charset="0"/>
              <a:buChar char="•"/>
            </a:pPr>
            <a:r>
              <a:rPr lang="en-US" sz="1800" dirty="0" smtClean="0"/>
              <a:t>Download </a:t>
            </a:r>
            <a:r>
              <a:rPr lang="en-US" sz="1800" dirty="0" err="1" smtClean="0">
                <a:solidFill>
                  <a:srgbClr val="FFFF00"/>
                </a:solidFill>
              </a:rPr>
              <a:t>EllucianGo</a:t>
            </a:r>
            <a:r>
              <a:rPr lang="en-US" sz="1800" dirty="0" smtClean="0"/>
              <a:t> to your Android or </a:t>
            </a:r>
            <a:r>
              <a:rPr lang="en-US" sz="1800" dirty="0" err="1" smtClean="0"/>
              <a:t>iPhone</a:t>
            </a:r>
            <a:r>
              <a:rPr lang="en-US" sz="1800" dirty="0" smtClean="0"/>
              <a:t> Device. </a:t>
            </a:r>
            <a:br>
              <a:rPr lang="en-US" sz="1800" dirty="0" smtClean="0"/>
            </a:br>
            <a:endParaRPr lang="en-US" sz="1800" dirty="0" smtClean="0"/>
          </a:p>
          <a:p>
            <a:pPr>
              <a:buFont typeface="Arial" pitchFamily="34" charset="0"/>
              <a:buChar char="•"/>
            </a:pPr>
            <a:r>
              <a:rPr lang="en-US" sz="1800" dirty="0" smtClean="0"/>
              <a:t>Search for “Henry Ford College” </a:t>
            </a:r>
            <a:br>
              <a:rPr lang="en-US" sz="1800" dirty="0" smtClean="0"/>
            </a:br>
            <a:endParaRPr lang="en-US" sz="1800" dirty="0" smtClean="0"/>
          </a:p>
          <a:p>
            <a:pPr>
              <a:buFont typeface="Arial" pitchFamily="34" charset="0"/>
              <a:buChar char="•"/>
            </a:pPr>
            <a:r>
              <a:rPr lang="en-US" sz="1800" dirty="0" smtClean="0"/>
              <a:t>Login using your </a:t>
            </a:r>
            <a:r>
              <a:rPr lang="en-US" sz="1800" dirty="0" err="1" smtClean="0"/>
              <a:t>WebAdvisor</a:t>
            </a:r>
            <a:r>
              <a:rPr lang="en-US" sz="1800" dirty="0" smtClean="0"/>
              <a:t> login.  </a:t>
            </a:r>
            <a:endParaRPr lang="en-US" sz="1800" dirty="0"/>
          </a:p>
        </p:txBody>
      </p:sp>
      <p:cxnSp>
        <p:nvCxnSpPr>
          <p:cNvPr id="10" name="Straight Arrow Connector 9"/>
          <p:cNvCxnSpPr/>
          <p:nvPr/>
        </p:nvCxnSpPr>
        <p:spPr>
          <a:xfrm flipH="1" flipV="1">
            <a:off x="4953000" y="2625696"/>
            <a:ext cx="304800" cy="2479704"/>
          </a:xfrm>
          <a:prstGeom prst="straightConnector1">
            <a:avLst/>
          </a:prstGeom>
          <a:ln w="635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358640" y="5105400"/>
            <a:ext cx="4152900" cy="329121"/>
          </a:xfrm>
          <a:prstGeom prst="rect">
            <a:avLst/>
          </a:prstGeom>
          <a:noFill/>
        </p:spPr>
        <p:txBody>
          <a:bodyPr wrap="square" lIns="51618" tIns="25809" rIns="51618" bIns="25809" rtlCol="0">
            <a:spAutoFit/>
          </a:bodyPr>
          <a:lstStyle/>
          <a:p>
            <a:r>
              <a:rPr lang="en-US" dirty="0" smtClean="0"/>
              <a:t>Type: </a:t>
            </a:r>
            <a:r>
              <a:rPr lang="en-US" dirty="0" smtClean="0">
                <a:solidFill>
                  <a:srgbClr val="FFFF00"/>
                </a:solidFill>
              </a:rPr>
              <a:t>http://henryfordcc.mrooms.net</a:t>
            </a:r>
            <a:endParaRPr lang="en-US" dirty="0">
              <a:solidFill>
                <a:srgbClr val="FFFF00"/>
              </a:solidFill>
            </a:endParaRPr>
          </a:p>
        </p:txBody>
      </p:sp>
      <p:sp>
        <p:nvSpPr>
          <p:cNvPr id="16" name="TextBox 15"/>
          <p:cNvSpPr txBox="1"/>
          <p:nvPr/>
        </p:nvSpPr>
        <p:spPr>
          <a:xfrm>
            <a:off x="6667500" y="2026228"/>
            <a:ext cx="2324100" cy="2206558"/>
          </a:xfrm>
          <a:prstGeom prst="rect">
            <a:avLst/>
          </a:prstGeom>
          <a:noFill/>
        </p:spPr>
        <p:txBody>
          <a:bodyPr wrap="square" lIns="51618" tIns="25809" rIns="51618" bIns="25809" rtlCol="0">
            <a:spAutoFit/>
          </a:bodyPr>
          <a:lstStyle/>
          <a:p>
            <a:pPr>
              <a:buFont typeface="Arial" pitchFamily="34" charset="0"/>
              <a:buChar char="•"/>
            </a:pPr>
            <a:r>
              <a:rPr lang="en-US" sz="1600" dirty="0" smtClean="0"/>
              <a:t>Download </a:t>
            </a:r>
            <a:r>
              <a:rPr lang="en-US" sz="1600" dirty="0" err="1" smtClean="0">
                <a:solidFill>
                  <a:srgbClr val="FFFF00"/>
                </a:solidFill>
              </a:rPr>
              <a:t>MoodleEZ</a:t>
            </a:r>
            <a:r>
              <a:rPr lang="en-US" sz="1600" dirty="0" smtClean="0"/>
              <a:t> to your </a:t>
            </a:r>
            <a:r>
              <a:rPr lang="en-US" sz="1600" dirty="0" err="1" smtClean="0"/>
              <a:t>iPad</a:t>
            </a:r>
            <a:r>
              <a:rPr lang="en-US" sz="1600" dirty="0"/>
              <a:t>.</a:t>
            </a:r>
            <a:endParaRPr lang="en-US" sz="1600" dirty="0" smtClean="0"/>
          </a:p>
          <a:p>
            <a:pPr>
              <a:buFont typeface="Arial" pitchFamily="34" charset="0"/>
              <a:buChar char="•"/>
            </a:pPr>
            <a:endParaRPr lang="en-US" sz="1600" dirty="0" smtClean="0"/>
          </a:p>
          <a:p>
            <a:pPr>
              <a:buFont typeface="Arial" pitchFamily="34" charset="0"/>
              <a:buChar char="•"/>
            </a:pPr>
            <a:r>
              <a:rPr lang="en-US" sz="1600" dirty="0" smtClean="0"/>
              <a:t>Type the URL: </a:t>
            </a:r>
            <a:r>
              <a:rPr lang="en-US" sz="1300" dirty="0" smtClean="0"/>
              <a:t>http://henryfordcc.mrooms.net </a:t>
            </a:r>
          </a:p>
          <a:p>
            <a:pPr>
              <a:buFont typeface="Arial" pitchFamily="34" charset="0"/>
              <a:buChar char="•"/>
            </a:pPr>
            <a:endParaRPr lang="en-US" sz="1600" dirty="0" smtClean="0"/>
          </a:p>
          <a:p>
            <a:pPr>
              <a:buFont typeface="Arial" pitchFamily="34" charset="0"/>
              <a:buChar char="•"/>
            </a:pPr>
            <a:r>
              <a:rPr lang="en-US" sz="1600" dirty="0" smtClean="0"/>
              <a:t>Login using your </a:t>
            </a:r>
            <a:r>
              <a:rPr lang="en-US" sz="1600" dirty="0" err="1" smtClean="0"/>
              <a:t>WebAdvisor</a:t>
            </a:r>
            <a:r>
              <a:rPr lang="en-US" sz="1600" dirty="0" smtClean="0"/>
              <a:t> username and password.  </a:t>
            </a:r>
            <a:endParaRPr lang="en-US" sz="1600" dirty="0"/>
          </a:p>
        </p:txBody>
      </p:sp>
      <p:sp>
        <p:nvSpPr>
          <p:cNvPr id="19" name="TextBox 18"/>
          <p:cNvSpPr txBox="1"/>
          <p:nvPr/>
        </p:nvSpPr>
        <p:spPr>
          <a:xfrm>
            <a:off x="4358640" y="2465852"/>
            <a:ext cx="1638300" cy="159844"/>
          </a:xfrm>
          <a:prstGeom prst="rect">
            <a:avLst/>
          </a:prstGeom>
          <a:solidFill>
            <a:schemeClr val="bg1"/>
          </a:solidFill>
        </p:spPr>
        <p:txBody>
          <a:bodyPr wrap="square" lIns="51618" tIns="25809" rIns="51618" bIns="25809" rtlCol="0">
            <a:spAutoFit/>
          </a:bodyPr>
          <a:lstStyle/>
          <a:p>
            <a:r>
              <a:rPr lang="en-US" sz="700" dirty="0" smtClean="0"/>
              <a:t>http://henryfordcc.mrooms.net</a:t>
            </a:r>
            <a:endParaRPr lang="en-US" sz="700" dirty="0"/>
          </a:p>
        </p:txBody>
      </p:sp>
    </p:spTree>
    <p:extLst>
      <p:ext uri="{BB962C8B-B14F-4D97-AF65-F5344CB8AC3E}">
        <p14:creationId xmlns:p14="http://schemas.microsoft.com/office/powerpoint/2010/main" val="2653988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7719</TotalTime>
  <Words>1487</Words>
  <Application>Microsoft Office PowerPoint</Application>
  <PresentationFormat>On-screen Show (4:3)</PresentationFormat>
  <Paragraphs>397</Paragraphs>
  <Slides>58</Slides>
  <Notes>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Arial</vt:lpstr>
      <vt:lpstr>Arial Black</vt:lpstr>
      <vt:lpstr>Calibri</vt:lpstr>
      <vt:lpstr>Courier New</vt:lpstr>
      <vt:lpstr>Times New Roman</vt:lpstr>
      <vt:lpstr>Wingdings</vt:lpstr>
      <vt:lpstr>Default Design</vt:lpstr>
      <vt:lpstr>Welcome to New Student Orientation</vt:lpstr>
      <vt:lpstr>Tips for College Success</vt:lpstr>
      <vt:lpstr>Academic Integrity</vt:lpstr>
      <vt:lpstr>Student Code of Conduct</vt:lpstr>
      <vt:lpstr>my.hfcc.edu</vt:lpstr>
      <vt:lpstr>my.hfcc.edu/webadvisor </vt:lpstr>
      <vt:lpstr>PowerPoint Presentation</vt:lpstr>
      <vt:lpstr>Online Learning</vt:lpstr>
      <vt:lpstr>PowerPoint Presentation</vt:lpstr>
      <vt:lpstr>PowerPoint Presentation</vt:lpstr>
      <vt:lpstr>PowerPoint Presentation</vt:lpstr>
      <vt:lpstr>PowerPoint Presentation</vt:lpstr>
      <vt:lpstr>Student Services</vt:lpstr>
      <vt:lpstr>Academic Advising https://www.hfcc.edu/academic-advising </vt:lpstr>
      <vt:lpstr>College Transfer Advising https://www.hfcc.edu/counseling  </vt:lpstr>
      <vt:lpstr>Counseling Services</vt:lpstr>
      <vt:lpstr>Assisted Learning Services</vt:lpstr>
      <vt:lpstr>PowerPoint Presentation</vt:lpstr>
      <vt:lpstr>Office of Career Services</vt:lpstr>
      <vt:lpstr>Student Activities</vt:lpstr>
      <vt:lpstr>PowerPoint Presentation</vt:lpstr>
      <vt:lpstr>PowerPoint Presentation</vt:lpstr>
      <vt:lpstr>Inside Track Peer Mentors https://www.hfcc.edu/inside-track </vt:lpstr>
      <vt:lpstr>Cashiers Office https://www.hfcc.edu/tuition-and-payment</vt:lpstr>
      <vt:lpstr>PowerPoint Presentation</vt:lpstr>
      <vt:lpstr>PowerPoint Presentation</vt:lpstr>
      <vt:lpstr>PowerPoint Presentation</vt:lpstr>
      <vt:lpstr>PowerPoint Presentation</vt:lpstr>
      <vt:lpstr>COMPASS</vt:lpstr>
      <vt:lpstr>Questions …</vt:lpstr>
      <vt:lpstr>Questions …</vt:lpstr>
      <vt:lpstr>COMPASS Facts…</vt:lpstr>
      <vt:lpstr>COMPASS Math</vt:lpstr>
      <vt:lpstr>Math Score Interpretation</vt:lpstr>
      <vt:lpstr>Calculators!</vt:lpstr>
      <vt:lpstr>What does the Math test look like?</vt:lpstr>
      <vt:lpstr>How would you do the following …</vt:lpstr>
      <vt:lpstr>And the answers are …</vt:lpstr>
      <vt:lpstr>And the answers are …</vt:lpstr>
      <vt:lpstr>Before taking the COMPASS Math:</vt:lpstr>
      <vt:lpstr>English Placement Exams Reading &amp; Writing</vt:lpstr>
      <vt:lpstr>English Score Interpretation</vt:lpstr>
      <vt:lpstr>English Score Interpretation</vt:lpstr>
      <vt:lpstr>What does the reading test look like?</vt:lpstr>
      <vt:lpstr>What does the reading test look like?</vt:lpstr>
      <vt:lpstr>What does the reading test look like?</vt:lpstr>
      <vt:lpstr>And the answers are …</vt:lpstr>
      <vt:lpstr>And the answers are …</vt:lpstr>
      <vt:lpstr>And the answers are …</vt:lpstr>
      <vt:lpstr>What does the writing test look like?</vt:lpstr>
      <vt:lpstr>What does the writing test look like?</vt:lpstr>
      <vt:lpstr>What does the writing test look like?</vt:lpstr>
      <vt:lpstr>What does the writing test look like?</vt:lpstr>
      <vt:lpstr>And the answers are …</vt:lpstr>
      <vt:lpstr>What does the writing test look like?</vt:lpstr>
      <vt:lpstr>What does the writing test look like?</vt:lpstr>
      <vt:lpstr>What does the writing test look like?</vt:lpstr>
      <vt:lpstr>PowerPoint Presentation</vt:lpstr>
    </vt:vector>
  </TitlesOfParts>
  <Company>Henry Ford Community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Henry Ford Community College Video Tour</dc:title>
  <dc:creator>nkford</dc:creator>
  <cp:lastModifiedBy>pamela reese</cp:lastModifiedBy>
  <cp:revision>501</cp:revision>
  <dcterms:created xsi:type="dcterms:W3CDTF">2005-02-09T14:28:12Z</dcterms:created>
  <dcterms:modified xsi:type="dcterms:W3CDTF">2014-11-17T20:43:20Z</dcterms:modified>
</cp:coreProperties>
</file>