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ooper Hewitt Bold" panose="020B0604020202020204" charset="0"/>
      <p:regular r:id="rId17"/>
    </p:embeddedFont>
    <p:embeddedFont>
      <p:font typeface="Inter" panose="020B0604020202020204" charset="0"/>
      <p:regular r:id="rId18"/>
    </p:embeddedFont>
    <p:embeddedFont>
      <p:font typeface="Inter Bold" panose="020B0604020202020204" charset="0"/>
      <p:regular r:id="rId19"/>
    </p:embeddedFont>
    <p:embeddedFont>
      <p:font typeface="Inter Mediu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5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svg"/><Relationship Id="rId9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jpe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svg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eg"/><Relationship Id="rId7" Type="http://schemas.openxmlformats.org/officeDocument/2006/relationships/image" Target="../media/image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06175" y="244518"/>
            <a:ext cx="12557958" cy="11160885"/>
          </a:xfrm>
          <a:custGeom>
            <a:avLst/>
            <a:gdLst/>
            <a:ahLst/>
            <a:cxnLst/>
            <a:rect l="l" t="t" r="r" b="b"/>
            <a:pathLst>
              <a:path w="12557958" h="11160885">
                <a:moveTo>
                  <a:pt x="0" y="0"/>
                </a:moveTo>
                <a:lnTo>
                  <a:pt x="12557957" y="0"/>
                </a:lnTo>
                <a:lnTo>
                  <a:pt x="12557957" y="11160885"/>
                </a:lnTo>
                <a:lnTo>
                  <a:pt x="0" y="111608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25963" y="2387914"/>
            <a:ext cx="6492845" cy="6492845"/>
          </a:xfrm>
          <a:custGeom>
            <a:avLst/>
            <a:gdLst/>
            <a:ahLst/>
            <a:cxnLst/>
            <a:rect l="l" t="t" r="r" b="b"/>
            <a:pathLst>
              <a:path w="6492845" h="6492845">
                <a:moveTo>
                  <a:pt x="0" y="0"/>
                </a:moveTo>
                <a:lnTo>
                  <a:pt x="6492845" y="0"/>
                </a:lnTo>
                <a:lnTo>
                  <a:pt x="6492845" y="6492845"/>
                </a:lnTo>
                <a:lnTo>
                  <a:pt x="0" y="64928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992135" y="3124501"/>
            <a:ext cx="8590603" cy="223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06"/>
              </a:lnSpc>
            </a:pPr>
            <a:r>
              <a:rPr lang="en-US" sz="13033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INCIDENT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92135" y="4911126"/>
            <a:ext cx="8333828" cy="403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06"/>
              </a:lnSpc>
            </a:pPr>
            <a:r>
              <a:rPr lang="en-US" sz="1303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RESPONSE</a:t>
            </a:r>
          </a:p>
          <a:p>
            <a:pPr algn="l">
              <a:lnSpc>
                <a:spcPts val="14206"/>
              </a:lnSpc>
            </a:pPr>
            <a:r>
              <a:rPr lang="en-US" sz="1303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PLAN (IRP)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1707" y="709179"/>
            <a:ext cx="3040437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 </a:t>
            </a: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2595" y="8754741"/>
            <a:ext cx="6907358" cy="360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7"/>
              </a:lnSpc>
            </a:pPr>
            <a:r>
              <a:rPr lang="en-US" sz="224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STAY AHEAD OF THREATS, STAY SECURE.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16623" y="5354288"/>
            <a:ext cx="3726409" cy="3634801"/>
          </a:xfrm>
          <a:custGeom>
            <a:avLst/>
            <a:gdLst/>
            <a:ahLst/>
            <a:cxnLst/>
            <a:rect l="l" t="t" r="r" b="b"/>
            <a:pathLst>
              <a:path w="3726409" h="3634801">
                <a:moveTo>
                  <a:pt x="0" y="0"/>
                </a:moveTo>
                <a:lnTo>
                  <a:pt x="3726409" y="0"/>
                </a:lnTo>
                <a:lnTo>
                  <a:pt x="3726409" y="3634801"/>
                </a:lnTo>
                <a:lnTo>
                  <a:pt x="0" y="3634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31707" y="6260208"/>
            <a:ext cx="11142907" cy="2242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en-US" sz="28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Phishing Lure:</a:t>
            </a:r>
            <a:r>
              <a:rPr lang="en-US" sz="28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Fake "company newsletter" with training updates (high click rate).</a:t>
            </a: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2800"/>
              </a:lnSpc>
            </a:pPr>
            <a:endParaRPr lang="en-US" sz="28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2800"/>
              </a:lnSpc>
            </a:pPr>
            <a:endParaRPr lang="en-US" sz="28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8290" y="2365409"/>
            <a:ext cx="8173936" cy="3336111"/>
            <a:chOff x="0" y="0"/>
            <a:chExt cx="1241782" cy="5068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1782" cy="506821"/>
            </a:xfrm>
            <a:custGeom>
              <a:avLst/>
              <a:gdLst/>
              <a:ahLst/>
              <a:cxnLst/>
              <a:rect l="l" t="t" r="r" b="b"/>
              <a:pathLst>
                <a:path w="1241782" h="506821">
                  <a:moveTo>
                    <a:pt x="1038582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1038582" y="506821"/>
                  </a:lnTo>
                  <a:lnTo>
                    <a:pt x="1241782" y="253411"/>
                  </a:lnTo>
                  <a:lnTo>
                    <a:pt x="1038582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2400" y="-47625"/>
              <a:ext cx="936982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7502" y="2515199"/>
            <a:ext cx="8195737" cy="3336111"/>
            <a:chOff x="0" y="0"/>
            <a:chExt cx="1231050" cy="501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1050" cy="501104"/>
            </a:xfrm>
            <a:custGeom>
              <a:avLst/>
              <a:gdLst/>
              <a:ahLst/>
              <a:cxnLst/>
              <a:rect l="l" t="t" r="r" b="b"/>
              <a:pathLst>
                <a:path w="1231050" h="501104">
                  <a:moveTo>
                    <a:pt x="1027850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1027850" y="501104"/>
                  </a:lnTo>
                  <a:lnTo>
                    <a:pt x="1231050" y="250552"/>
                  </a:lnTo>
                  <a:lnTo>
                    <a:pt x="1027850" y="0"/>
                  </a:lnTo>
                  <a:close/>
                </a:path>
              </a:pathLst>
            </a:custGeom>
            <a:blipFill>
              <a:blip r:embed="rId5"/>
              <a:stretch>
                <a:fillRect t="-13779" b="-125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651829" y="2369241"/>
            <a:ext cx="638895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KEY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51829" y="3359206"/>
            <a:ext cx="730174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OBSERVATIONS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1675" y="7470132"/>
            <a:ext cx="10982971" cy="255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en-US" sz="28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MFA Exploit:</a:t>
            </a:r>
            <a:r>
              <a:rPr lang="en-US" sz="28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Attackers spammed push notifications until the user relented.</a:t>
            </a: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en-US" sz="28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Data Theft: </a:t>
            </a:r>
            <a:r>
              <a:rPr lang="en-US" sz="28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Attacker accessed sensitive data before password resets.</a:t>
            </a:r>
          </a:p>
          <a:p>
            <a:pPr algn="l">
              <a:lnSpc>
                <a:spcPts val="4059"/>
              </a:lnSpc>
            </a:pPr>
            <a:endParaRPr lang="en-US" sz="28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7779" y="709179"/>
            <a:ext cx="187418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60774" y="5143500"/>
            <a:ext cx="5470303" cy="3336111"/>
            <a:chOff x="0" y="0"/>
            <a:chExt cx="831047" cy="5068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31047" cy="506821"/>
            </a:xfrm>
            <a:custGeom>
              <a:avLst/>
              <a:gdLst/>
              <a:ahLst/>
              <a:cxnLst/>
              <a:rect l="l" t="t" r="r" b="b"/>
              <a:pathLst>
                <a:path w="831047" h="506821">
                  <a:moveTo>
                    <a:pt x="627847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627847" y="506821"/>
                  </a:lnTo>
                  <a:lnTo>
                    <a:pt x="831047" y="253411"/>
                  </a:lnTo>
                  <a:lnTo>
                    <a:pt x="627847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-47625"/>
              <a:ext cx="526247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7401" y="5293290"/>
            <a:ext cx="5484894" cy="3336111"/>
            <a:chOff x="0" y="0"/>
            <a:chExt cx="823865" cy="501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3865" cy="501104"/>
            </a:xfrm>
            <a:custGeom>
              <a:avLst/>
              <a:gdLst/>
              <a:ahLst/>
              <a:cxnLst/>
              <a:rect l="l" t="t" r="r" b="b"/>
              <a:pathLst>
                <a:path w="823865" h="501104">
                  <a:moveTo>
                    <a:pt x="620665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620665" y="501104"/>
                  </a:lnTo>
                  <a:lnTo>
                    <a:pt x="823865" y="250552"/>
                  </a:lnTo>
                  <a:lnTo>
                    <a:pt x="620665" y="0"/>
                  </a:lnTo>
                  <a:close/>
                </a:path>
              </a:pathLst>
            </a:custGeom>
            <a:blipFill>
              <a:blip r:embed="rId3"/>
              <a:stretch>
                <a:fillRect l="-10823" r="-108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8089" y="709179"/>
            <a:ext cx="1793566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0774" y="2188314"/>
            <a:ext cx="5386730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WHAT WENT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8290" y="3044929"/>
            <a:ext cx="5386730" cy="190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53"/>
              </a:lnSpc>
            </a:pPr>
            <a:r>
              <a:rPr lang="en-US" sz="101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WRONG?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1588" y="3279775"/>
            <a:ext cx="5747748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Defender missed lookalike domains (e.g., "electricenerrgy.com" vs. "electricenergy.com").</a:t>
            </a:r>
          </a:p>
          <a:p>
            <a:pPr algn="l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71588" y="7398147"/>
            <a:ext cx="5747748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Push notifications are vulnerable to fatigue; number matching/biometrics would help.</a:t>
            </a:r>
          </a:p>
          <a:p>
            <a:pPr algn="l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471588" y="2509202"/>
            <a:ext cx="5415863" cy="60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7"/>
              </a:lnSpc>
            </a:pPr>
            <a:r>
              <a:rPr lang="en-US" sz="32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1. EMAIL FILTER FAILURE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71588" y="4726065"/>
            <a:ext cx="5980199" cy="60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7"/>
              </a:lnSpc>
            </a:pPr>
            <a:r>
              <a:rPr lang="en-US" sz="32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2. NO DATA TRANSFER ALERTS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71588" y="6626939"/>
            <a:ext cx="6834764" cy="60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7"/>
              </a:lnSpc>
            </a:pPr>
            <a:r>
              <a:rPr lang="en-US" sz="32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3.  WEAK MFA SETUP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08988" y="5497274"/>
            <a:ext cx="5747748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50GB transfer to an unknown IP wasn’t flagged.</a:t>
            </a:r>
          </a:p>
          <a:p>
            <a:pPr algn="l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4090" y="1254270"/>
            <a:ext cx="6896954" cy="4865487"/>
          </a:xfrm>
          <a:custGeom>
            <a:avLst/>
            <a:gdLst/>
            <a:ahLst/>
            <a:cxnLst/>
            <a:rect l="l" t="t" r="r" b="b"/>
            <a:pathLst>
              <a:path w="6896954" h="4865487">
                <a:moveTo>
                  <a:pt x="0" y="0"/>
                </a:moveTo>
                <a:lnTo>
                  <a:pt x="6896954" y="0"/>
                </a:lnTo>
                <a:lnTo>
                  <a:pt x="6896954" y="4865488"/>
                </a:lnTo>
                <a:lnTo>
                  <a:pt x="0" y="486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616664" y="2193413"/>
            <a:ext cx="638895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16664" y="3194627"/>
            <a:ext cx="638895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PLAN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3557" y="709179"/>
            <a:ext cx="2051548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AVENEGERS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10214" y="5067300"/>
            <a:ext cx="15620718" cy="133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8"/>
              </a:lnSpc>
            </a:pPr>
            <a:r>
              <a:rPr lang="en-US" sz="3813" b="1" u="sng">
                <a:solidFill>
                  <a:srgbClr val="A429AA"/>
                </a:solidFill>
                <a:latin typeface="Inter Bold"/>
                <a:ea typeface="Inter Bold"/>
                <a:cs typeface="Inter Bold"/>
                <a:sym typeface="Inter Bold"/>
              </a:rPr>
              <a:t>  STEP                               TEAM RESPONSIBLE         TIME FRAME</a:t>
            </a:r>
          </a:p>
          <a:p>
            <a:pPr algn="l">
              <a:lnSpc>
                <a:spcPts val="5338"/>
              </a:lnSpc>
            </a:pPr>
            <a:endParaRPr lang="en-US" sz="3813" b="1" u="sng">
              <a:solidFill>
                <a:srgbClr val="A429AA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268104" y="5897461"/>
            <a:ext cx="4697595" cy="57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6"/>
              </a:lnSpc>
            </a:pPr>
            <a:r>
              <a:rPr lang="en-US" sz="1886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RESET CREDENTIALS FOR ALL 10 CLICKERS</a:t>
            </a:r>
          </a:p>
          <a:p>
            <a:pPr algn="ctr">
              <a:lnSpc>
                <a:spcPts val="2056"/>
              </a:lnSpc>
              <a:spcBef>
                <a:spcPct val="0"/>
              </a:spcBef>
            </a:pPr>
            <a:endParaRPr lang="en-US" sz="1886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68104" y="6544880"/>
            <a:ext cx="3636118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BLOCK ATTACKER IPS IN FIREWALL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68104" y="7241910"/>
            <a:ext cx="4695491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AUDIT MFA LOGS FOR OTHER COMPROMISES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268104" y="7813912"/>
            <a:ext cx="4177689" cy="80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IMPLEMENT "MFA NUMBER MATCHING"</a:t>
            </a:r>
          </a:p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OM OFFLINE BACKUPS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887177" y="5897461"/>
            <a:ext cx="1068706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IAM TEAM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616664" y="6545873"/>
            <a:ext cx="1732157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NETWORK TEAM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195297" y="7195278"/>
            <a:ext cx="452466" cy="30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  <a:spcBef>
                <a:spcPct val="0"/>
              </a:spcBef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SOC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96920" y="7846096"/>
            <a:ext cx="2571645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SECURITY ENGINEERING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260334" y="5781558"/>
            <a:ext cx="792277" cy="80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 HOUR</a:t>
            </a: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063146" y="6423042"/>
            <a:ext cx="1309836" cy="104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30 MINUTES</a:t>
            </a: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178792" y="7070460"/>
            <a:ext cx="938212" cy="104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2 HOURS</a:t>
            </a: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243186" y="7767490"/>
            <a:ext cx="809425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 WEEK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72137" y="2474317"/>
            <a:ext cx="5930347" cy="3973674"/>
            <a:chOff x="0" y="0"/>
            <a:chExt cx="756384" cy="5068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6384" cy="506821"/>
            </a:xfrm>
            <a:custGeom>
              <a:avLst/>
              <a:gdLst/>
              <a:ahLst/>
              <a:cxnLst/>
              <a:rect l="l" t="t" r="r" b="b"/>
              <a:pathLst>
                <a:path w="756384" h="506821">
                  <a:moveTo>
                    <a:pt x="553184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53184" y="506821"/>
                  </a:lnTo>
                  <a:lnTo>
                    <a:pt x="756384" y="253411"/>
                  </a:lnTo>
                  <a:lnTo>
                    <a:pt x="553184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-47625"/>
              <a:ext cx="451584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09414" y="2652733"/>
            <a:ext cx="5946165" cy="3973674"/>
            <a:chOff x="0" y="0"/>
            <a:chExt cx="749847" cy="501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9847" cy="501104"/>
            </a:xfrm>
            <a:custGeom>
              <a:avLst/>
              <a:gdLst/>
              <a:ahLst/>
              <a:cxnLst/>
              <a:rect l="l" t="t" r="r" b="b"/>
              <a:pathLst>
                <a:path w="749847" h="501104">
                  <a:moveTo>
                    <a:pt x="546647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46647" y="501104"/>
                  </a:lnTo>
                  <a:lnTo>
                    <a:pt x="749847" y="250552"/>
                  </a:lnTo>
                  <a:lnTo>
                    <a:pt x="546647" y="0"/>
                  </a:lnTo>
                  <a:close/>
                </a:path>
              </a:pathLst>
            </a:custGeom>
            <a:blipFill>
              <a:blip r:embed="rId3"/>
              <a:stretch>
                <a:fillRect l="-120" r="-1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149193" y="6966216"/>
            <a:ext cx="2939808" cy="2747384"/>
          </a:xfrm>
          <a:custGeom>
            <a:avLst/>
            <a:gdLst/>
            <a:ahLst/>
            <a:cxnLst/>
            <a:rect l="l" t="t" r="r" b="b"/>
            <a:pathLst>
              <a:path w="2939808" h="2747384">
                <a:moveTo>
                  <a:pt x="0" y="0"/>
                </a:moveTo>
                <a:lnTo>
                  <a:pt x="2939808" y="0"/>
                </a:lnTo>
                <a:lnTo>
                  <a:pt x="2939808" y="2747384"/>
                </a:lnTo>
                <a:lnTo>
                  <a:pt x="0" y="2747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60774" y="2245717"/>
            <a:ext cx="4577466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LESSONS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0774" y="3264574"/>
            <a:ext cx="4577466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LEARNED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18290" y="709179"/>
            <a:ext cx="1938681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0682" y="4956209"/>
            <a:ext cx="8776185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Domain Whitelisting: Only allow emails from verified vendor domains.</a:t>
            </a:r>
          </a:p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Data Loss Prevention (DLP): Flag large transfers to non-approved locations.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31707" y="1510327"/>
            <a:ext cx="9828828" cy="169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40"/>
              </a:lnSpc>
            </a:pPr>
            <a:r>
              <a:rPr lang="en-US" sz="9008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FINAL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1707" y="2878042"/>
            <a:ext cx="18648587" cy="313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40"/>
              </a:lnSpc>
            </a:pPr>
            <a:r>
              <a:rPr lang="en-US" sz="9008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RECOMMENDATIONS</a:t>
            </a:r>
          </a:p>
          <a:p>
            <a:pPr algn="l">
              <a:lnSpc>
                <a:spcPts val="11440"/>
              </a:lnSpc>
            </a:pPr>
            <a:endParaRPr lang="en-US" sz="9008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751004" y="2805990"/>
            <a:ext cx="4508296" cy="4373047"/>
          </a:xfrm>
          <a:custGeom>
            <a:avLst/>
            <a:gdLst/>
            <a:ahLst/>
            <a:cxnLst/>
            <a:rect l="l" t="t" r="r" b="b"/>
            <a:pathLst>
              <a:path w="4508296" h="4373047">
                <a:moveTo>
                  <a:pt x="0" y="0"/>
                </a:moveTo>
                <a:lnTo>
                  <a:pt x="4508296" y="0"/>
                </a:lnTo>
                <a:lnTo>
                  <a:pt x="4508296" y="4373047"/>
                </a:lnTo>
                <a:lnTo>
                  <a:pt x="0" y="4373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76171" y="709179"/>
            <a:ext cx="2422397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5973" y="8080990"/>
            <a:ext cx="11803112" cy="105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7818" lvl="2" indent="-339273" algn="ctr">
              <a:lnSpc>
                <a:spcPts val="2569"/>
              </a:lnSpc>
              <a:buFont typeface="Arial"/>
              <a:buChar char="⚬"/>
            </a:pPr>
            <a:r>
              <a:rPr lang="en-US" sz="2357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Network Segmentation: Pre-defined VLAN shutdown procedures for outbreaks.</a:t>
            </a:r>
          </a:p>
          <a:p>
            <a:pPr marL="1017818" lvl="2" indent="-339273" algn="ctr">
              <a:lnSpc>
                <a:spcPts val="2569"/>
              </a:lnSpc>
              <a:buFont typeface="Arial"/>
              <a:buChar char="⚬"/>
            </a:pPr>
            <a:r>
              <a:rPr lang="en-US" sz="2357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Backup Airgap: Ensure backups are immutable and offline.</a:t>
            </a:r>
          </a:p>
          <a:p>
            <a:pPr algn="ctr">
              <a:lnSpc>
                <a:spcPts val="2569"/>
              </a:lnSpc>
            </a:pPr>
            <a:endParaRPr lang="en-US" sz="2357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6289042"/>
            <a:ext cx="11536859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ctr">
              <a:lnSpc>
                <a:spcPts val="272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Simulated Attacks: Monthly phishing tests to measure employee readiness.</a:t>
            </a:r>
          </a:p>
          <a:p>
            <a:pPr marL="539749" lvl="1" indent="-269875" algn="ctr">
              <a:lnSpc>
                <a:spcPts val="2724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AI Email Filtering: Tools like Abnormal Security to catch lookalike domains.</a:t>
            </a:r>
          </a:p>
          <a:p>
            <a:pPr algn="ctr">
              <a:lnSpc>
                <a:spcPts val="2724"/>
              </a:lnSpc>
              <a:spcBef>
                <a:spcPct val="0"/>
              </a:spcBef>
            </a:pPr>
            <a:endParaRPr lang="en-US" sz="2499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29960" y="5591958"/>
            <a:ext cx="2803624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4"/>
              </a:lnSpc>
              <a:spcBef>
                <a:spcPct val="0"/>
              </a:spcBef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FOR RANSOMEARE: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7828" y="7676517"/>
            <a:ext cx="2158603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4"/>
              </a:lnSpc>
              <a:spcBef>
                <a:spcPct val="0"/>
              </a:spcBef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FOR PHISHING: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5841" y="709179"/>
            <a:ext cx="1858061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02065" y="4031109"/>
            <a:ext cx="6619814" cy="223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06"/>
              </a:lnSpc>
            </a:pPr>
            <a:r>
              <a:rPr lang="en-US" sz="13033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THANK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72807" y="4031109"/>
            <a:ext cx="4721925" cy="2231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06"/>
              </a:lnSpc>
            </a:pPr>
            <a:r>
              <a:rPr lang="en-US" sz="1303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YOU</a:t>
            </a:r>
          </a:p>
        </p:txBody>
      </p:sp>
      <p:sp>
        <p:nvSpPr>
          <p:cNvPr id="7" name="Freeform 7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531143" y="2684515"/>
            <a:ext cx="8365137" cy="5388317"/>
            <a:chOff x="0" y="0"/>
            <a:chExt cx="737305" cy="474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7305" cy="474927"/>
            </a:xfrm>
            <a:custGeom>
              <a:avLst/>
              <a:gdLst/>
              <a:ahLst/>
              <a:cxnLst/>
              <a:rect l="l" t="t" r="r" b="b"/>
              <a:pathLst>
                <a:path w="737305" h="474927">
                  <a:moveTo>
                    <a:pt x="534105" y="0"/>
                  </a:moveTo>
                  <a:lnTo>
                    <a:pt x="203200" y="0"/>
                  </a:lnTo>
                  <a:lnTo>
                    <a:pt x="0" y="237464"/>
                  </a:lnTo>
                  <a:lnTo>
                    <a:pt x="203200" y="474927"/>
                  </a:lnTo>
                  <a:lnTo>
                    <a:pt x="534105" y="474927"/>
                  </a:lnTo>
                  <a:lnTo>
                    <a:pt x="737305" y="237464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-47625"/>
              <a:ext cx="432505" cy="522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24781" y="2926447"/>
            <a:ext cx="8387448" cy="5388317"/>
            <a:chOff x="0" y="0"/>
            <a:chExt cx="730932" cy="4695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0932" cy="469570"/>
            </a:xfrm>
            <a:custGeom>
              <a:avLst/>
              <a:gdLst/>
              <a:ahLst/>
              <a:cxnLst/>
              <a:rect l="l" t="t" r="r" b="b"/>
              <a:pathLst>
                <a:path w="730932" h="469570">
                  <a:moveTo>
                    <a:pt x="527732" y="0"/>
                  </a:moveTo>
                  <a:lnTo>
                    <a:pt x="203200" y="0"/>
                  </a:lnTo>
                  <a:lnTo>
                    <a:pt x="0" y="234785"/>
                  </a:lnTo>
                  <a:lnTo>
                    <a:pt x="203200" y="469570"/>
                  </a:lnTo>
                  <a:lnTo>
                    <a:pt x="527732" y="469570"/>
                  </a:lnTo>
                  <a:lnTo>
                    <a:pt x="730932" y="234785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3"/>
              <a:stretch>
                <a:fillRect l="-14242" r="-142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86041" y="6597378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29" y="0"/>
                </a:lnTo>
                <a:lnTo>
                  <a:pt x="3893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7638" y="3085073"/>
            <a:ext cx="11520867" cy="253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55"/>
              </a:lnSpc>
            </a:pPr>
            <a:r>
              <a:rPr lang="en-US" sz="7288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SCENARIO 1</a:t>
            </a:r>
          </a:p>
          <a:p>
            <a:pPr algn="l">
              <a:lnSpc>
                <a:spcPts val="9255"/>
              </a:lnSpc>
            </a:pPr>
            <a:endParaRPr lang="en-US" sz="7288" b="1">
              <a:solidFill>
                <a:srgbClr val="A429AA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9299" y="709179"/>
            <a:ext cx="2486892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0580" y="4426741"/>
            <a:ext cx="7631223" cy="135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1"/>
              </a:lnSpc>
              <a:spcBef>
                <a:spcPct val="0"/>
              </a:spcBef>
            </a:pPr>
            <a:r>
              <a:rPr lang="en-US" sz="4432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RANSOMWARE ATTACK VIA COBALT STRIKE BEACON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59867" y="6891084"/>
            <a:ext cx="2693471" cy="60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9:22 AM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04137" y="3484755"/>
            <a:ext cx="4082579" cy="2806353"/>
            <a:chOff x="0" y="0"/>
            <a:chExt cx="737305" cy="5068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7305" cy="506821"/>
            </a:xfrm>
            <a:custGeom>
              <a:avLst/>
              <a:gdLst/>
              <a:ahLst/>
              <a:cxnLst/>
              <a:rect l="l" t="t" r="r" b="b"/>
              <a:pathLst>
                <a:path w="737305" h="506821">
                  <a:moveTo>
                    <a:pt x="534105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34105" y="506821"/>
                  </a:lnTo>
                  <a:lnTo>
                    <a:pt x="737305" y="253411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2400" y="-47625"/>
              <a:ext cx="432505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49880" y="3484755"/>
            <a:ext cx="4082579" cy="2806353"/>
            <a:chOff x="0" y="0"/>
            <a:chExt cx="737305" cy="5068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7305" cy="506821"/>
            </a:xfrm>
            <a:custGeom>
              <a:avLst/>
              <a:gdLst/>
              <a:ahLst/>
              <a:cxnLst/>
              <a:rect l="l" t="t" r="r" b="b"/>
              <a:pathLst>
                <a:path w="737305" h="506821">
                  <a:moveTo>
                    <a:pt x="534105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34105" y="506821"/>
                  </a:lnTo>
                  <a:lnTo>
                    <a:pt x="737305" y="253411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2400" y="-47625"/>
              <a:ext cx="432505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96952" y="3484755"/>
            <a:ext cx="4082579" cy="2806353"/>
            <a:chOff x="0" y="0"/>
            <a:chExt cx="737305" cy="506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7305" cy="506821"/>
            </a:xfrm>
            <a:custGeom>
              <a:avLst/>
              <a:gdLst/>
              <a:ahLst/>
              <a:cxnLst/>
              <a:rect l="l" t="t" r="r" b="b"/>
              <a:pathLst>
                <a:path w="737305" h="506821">
                  <a:moveTo>
                    <a:pt x="534105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34105" y="506821"/>
                  </a:lnTo>
                  <a:lnTo>
                    <a:pt x="737305" y="253411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2400" y="-47625"/>
              <a:ext cx="432505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98641" y="3610759"/>
            <a:ext cx="4093468" cy="2806353"/>
            <a:chOff x="0" y="0"/>
            <a:chExt cx="730932" cy="5011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0932" cy="501104"/>
            </a:xfrm>
            <a:custGeom>
              <a:avLst/>
              <a:gdLst/>
              <a:ahLst/>
              <a:cxnLst/>
              <a:rect l="l" t="t" r="r" b="b"/>
              <a:pathLst>
                <a:path w="730932" h="501104">
                  <a:moveTo>
                    <a:pt x="527732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27732" y="501104"/>
                  </a:lnTo>
                  <a:lnTo>
                    <a:pt x="730932" y="250552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3"/>
              <a:stretch>
                <a:fillRect l="-1417" r="-14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44385" y="3610759"/>
            <a:ext cx="4093468" cy="2806353"/>
            <a:chOff x="0" y="0"/>
            <a:chExt cx="730932" cy="5011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0932" cy="501104"/>
            </a:xfrm>
            <a:custGeom>
              <a:avLst/>
              <a:gdLst/>
              <a:ahLst/>
              <a:cxnLst/>
              <a:rect l="l" t="t" r="r" b="b"/>
              <a:pathLst>
                <a:path w="730932" h="501104">
                  <a:moveTo>
                    <a:pt x="527732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27732" y="501104"/>
                  </a:lnTo>
                  <a:lnTo>
                    <a:pt x="730932" y="250552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4"/>
              <a:stretch>
                <a:fillRect l="-1546" r="-15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191456" y="3610759"/>
            <a:ext cx="4093468" cy="2806353"/>
            <a:chOff x="0" y="0"/>
            <a:chExt cx="730932" cy="5011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30932" cy="501104"/>
            </a:xfrm>
            <a:custGeom>
              <a:avLst/>
              <a:gdLst/>
              <a:ahLst/>
              <a:cxnLst/>
              <a:rect l="l" t="t" r="r" b="b"/>
              <a:pathLst>
                <a:path w="730932" h="501104">
                  <a:moveTo>
                    <a:pt x="527732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27732" y="501104"/>
                  </a:lnTo>
                  <a:lnTo>
                    <a:pt x="730932" y="250552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5"/>
              <a:stretch>
                <a:fillRect l="-1385" r="-13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39478" y="7586275"/>
            <a:ext cx="4747238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Palo Alto firewall alerts on Cobalt Strike Beacon traffic to a suspicious Google-hosted domain.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7639" y="709179"/>
            <a:ext cx="1914467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44060" y="1418124"/>
            <a:ext cx="3758817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INCIDENT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302877" y="1418124"/>
            <a:ext cx="6120680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TIMELINE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33745" y="6891084"/>
            <a:ext cx="2693471" cy="60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10:15 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27935" y="6891084"/>
            <a:ext cx="2693471" cy="60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11:32 AM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59152" y="7586275"/>
            <a:ext cx="3773307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User reports file access issues and network slowdowns.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07970" y="7586275"/>
            <a:ext cx="366044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Confirmed ransomware spreading via an unknown Windows exploit.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59038" y="5354288"/>
            <a:ext cx="3726409" cy="3634801"/>
          </a:xfrm>
          <a:custGeom>
            <a:avLst/>
            <a:gdLst/>
            <a:ahLst/>
            <a:cxnLst/>
            <a:rect l="l" t="t" r="r" b="b"/>
            <a:pathLst>
              <a:path w="3726409" h="3634801">
                <a:moveTo>
                  <a:pt x="0" y="0"/>
                </a:moveTo>
                <a:lnTo>
                  <a:pt x="3726409" y="0"/>
                </a:lnTo>
                <a:lnTo>
                  <a:pt x="3726409" y="3634801"/>
                </a:lnTo>
                <a:lnTo>
                  <a:pt x="0" y="3634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07502" y="6179588"/>
            <a:ext cx="3629182" cy="403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Initial Missed Signs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csc.exe</a:t>
            </a: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(a legitimate Windows process) was hijacked to execute malicious payloads.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No prior traffic to the malicious domain in 90 days (should have triggered higher scrutiny).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8290" y="2365409"/>
            <a:ext cx="8173936" cy="3336111"/>
            <a:chOff x="0" y="0"/>
            <a:chExt cx="1241782" cy="5068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1782" cy="506821"/>
            </a:xfrm>
            <a:custGeom>
              <a:avLst/>
              <a:gdLst/>
              <a:ahLst/>
              <a:cxnLst/>
              <a:rect l="l" t="t" r="r" b="b"/>
              <a:pathLst>
                <a:path w="1241782" h="506821">
                  <a:moveTo>
                    <a:pt x="1038582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1038582" y="506821"/>
                  </a:lnTo>
                  <a:lnTo>
                    <a:pt x="1241782" y="253411"/>
                  </a:lnTo>
                  <a:lnTo>
                    <a:pt x="1038582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2400" y="-47625"/>
              <a:ext cx="936982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7502" y="2515199"/>
            <a:ext cx="8195737" cy="3336111"/>
            <a:chOff x="0" y="0"/>
            <a:chExt cx="1231050" cy="5011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1050" cy="501104"/>
            </a:xfrm>
            <a:custGeom>
              <a:avLst/>
              <a:gdLst/>
              <a:ahLst/>
              <a:cxnLst/>
              <a:rect l="l" t="t" r="r" b="b"/>
              <a:pathLst>
                <a:path w="1231050" h="501104">
                  <a:moveTo>
                    <a:pt x="1027850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1027850" y="501104"/>
                  </a:lnTo>
                  <a:lnTo>
                    <a:pt x="1231050" y="250552"/>
                  </a:lnTo>
                  <a:lnTo>
                    <a:pt x="1027850" y="0"/>
                  </a:lnTo>
                  <a:close/>
                </a:path>
              </a:pathLst>
            </a:custGeom>
            <a:blipFill>
              <a:blip r:embed="rId5"/>
              <a:stretch>
                <a:fillRect t="-13779" b="-125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651829" y="2369241"/>
            <a:ext cx="638895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KEY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51829" y="3359206"/>
            <a:ext cx="730174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OBSERVATIONS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40506" y="6179588"/>
            <a:ext cx="3662733" cy="199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Lateral Movement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Ransomware spread to adjacent systems, causing department-wide outages.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7779" y="709179"/>
            <a:ext cx="187418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60774" y="5143500"/>
            <a:ext cx="5470303" cy="3336111"/>
            <a:chOff x="0" y="0"/>
            <a:chExt cx="831047" cy="5068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31047" cy="506821"/>
            </a:xfrm>
            <a:custGeom>
              <a:avLst/>
              <a:gdLst/>
              <a:ahLst/>
              <a:cxnLst/>
              <a:rect l="l" t="t" r="r" b="b"/>
              <a:pathLst>
                <a:path w="831047" h="506821">
                  <a:moveTo>
                    <a:pt x="627847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627847" y="506821"/>
                  </a:lnTo>
                  <a:lnTo>
                    <a:pt x="831047" y="253411"/>
                  </a:lnTo>
                  <a:lnTo>
                    <a:pt x="627847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-47625"/>
              <a:ext cx="526247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87401" y="5293290"/>
            <a:ext cx="5484894" cy="3336111"/>
            <a:chOff x="0" y="0"/>
            <a:chExt cx="823865" cy="501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3865" cy="501104"/>
            </a:xfrm>
            <a:custGeom>
              <a:avLst/>
              <a:gdLst/>
              <a:ahLst/>
              <a:cxnLst/>
              <a:rect l="l" t="t" r="r" b="b"/>
              <a:pathLst>
                <a:path w="823865" h="501104">
                  <a:moveTo>
                    <a:pt x="620665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620665" y="501104"/>
                  </a:lnTo>
                  <a:lnTo>
                    <a:pt x="823865" y="250552"/>
                  </a:lnTo>
                  <a:lnTo>
                    <a:pt x="620665" y="0"/>
                  </a:lnTo>
                  <a:close/>
                </a:path>
              </a:pathLst>
            </a:custGeom>
            <a:blipFill>
              <a:blip r:embed="rId3"/>
              <a:stretch>
                <a:fillRect l="-10823" r="-108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8089" y="709179"/>
            <a:ext cx="1793566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0774" y="2188314"/>
            <a:ext cx="5386730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WHAT WENT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18290" y="3044929"/>
            <a:ext cx="5386730" cy="190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53"/>
              </a:lnSpc>
            </a:pPr>
            <a:r>
              <a:rPr lang="en-US" sz="101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WRONG?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71588" y="3279775"/>
            <a:ext cx="5747748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Isolating individual machines was too slow; network segmentation should have been immediate.</a:t>
            </a:r>
          </a:p>
          <a:p>
            <a:pPr algn="l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08988" y="7775510"/>
            <a:ext cx="5747748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Employees weren’t notified to stop work, worsening operational impact.</a:t>
            </a:r>
          </a:p>
          <a:p>
            <a:pPr algn="l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471588" y="2509202"/>
            <a:ext cx="5415863" cy="60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7"/>
              </a:lnSpc>
            </a:pPr>
            <a:r>
              <a:rPr lang="en-US" sz="32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 1. DELAYED CONTAINMENT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71588" y="4726065"/>
            <a:ext cx="5415863" cy="60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7"/>
              </a:lnSpc>
            </a:pPr>
            <a:r>
              <a:rPr lang="en-US" sz="32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2. LOG ANALYSIS GAPS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08988" y="6945074"/>
            <a:ext cx="6834764" cy="60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7"/>
              </a:lnSpc>
            </a:pPr>
            <a:r>
              <a:rPr lang="en-US" sz="32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3.  COMMUNICATION BREAKDOWN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08988" y="5497274"/>
            <a:ext cx="574774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No Splunk/SIEM correlation of </a:t>
            </a:r>
            <a:r>
              <a:rPr lang="en-US" sz="2399" b="1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csc.exe</a:t>
            </a:r>
            <a:r>
              <a:rPr lang="en-US" sz="23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spawning hidden TEMP files (a known ransomware tactic).</a:t>
            </a:r>
          </a:p>
          <a:p>
            <a:pPr algn="l">
              <a:lnSpc>
                <a:spcPts val="3359"/>
              </a:lnSpc>
            </a:pPr>
            <a:endParaRPr lang="en-US" sz="23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4090" y="1254270"/>
            <a:ext cx="6896954" cy="4865487"/>
          </a:xfrm>
          <a:custGeom>
            <a:avLst/>
            <a:gdLst/>
            <a:ahLst/>
            <a:cxnLst/>
            <a:rect l="l" t="t" r="r" b="b"/>
            <a:pathLst>
              <a:path w="6896954" h="4865487">
                <a:moveTo>
                  <a:pt x="0" y="0"/>
                </a:moveTo>
                <a:lnTo>
                  <a:pt x="6896954" y="0"/>
                </a:lnTo>
                <a:lnTo>
                  <a:pt x="6896954" y="4865488"/>
                </a:lnTo>
                <a:lnTo>
                  <a:pt x="0" y="486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616664" y="2193413"/>
            <a:ext cx="638895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16664" y="3194627"/>
            <a:ext cx="6388953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PLAN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3557" y="709179"/>
            <a:ext cx="2051548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10214" y="5067300"/>
            <a:ext cx="15620718" cy="133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8"/>
              </a:lnSpc>
            </a:pPr>
            <a:r>
              <a:rPr lang="en-US" sz="3813" b="1" u="sng">
                <a:solidFill>
                  <a:srgbClr val="A429AA"/>
                </a:solidFill>
                <a:latin typeface="Inter Bold"/>
                <a:ea typeface="Inter Bold"/>
                <a:cs typeface="Inter Bold"/>
                <a:sym typeface="Inter Bold"/>
              </a:rPr>
              <a:t>  STEP                               TEAM RESPONSIBLE         TIME FRAME</a:t>
            </a:r>
          </a:p>
          <a:p>
            <a:pPr algn="l">
              <a:lnSpc>
                <a:spcPts val="5338"/>
              </a:lnSpc>
            </a:pPr>
            <a:endParaRPr lang="en-US" sz="3813" b="1" u="sng">
              <a:solidFill>
                <a:srgbClr val="A429AA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10214" y="5879213"/>
            <a:ext cx="3649280" cy="572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6"/>
              </a:lnSpc>
              <a:spcBef>
                <a:spcPct val="0"/>
              </a:spcBef>
            </a:pPr>
            <a:r>
              <a:rPr lang="en-US" sz="1886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SHUT DOWN THE AFFECTED VLAN</a:t>
            </a:r>
          </a:p>
          <a:p>
            <a:pPr algn="ctr">
              <a:lnSpc>
                <a:spcPts val="2056"/>
              </a:lnSpc>
              <a:spcBef>
                <a:spcPct val="0"/>
              </a:spcBef>
            </a:pPr>
            <a:endParaRPr lang="en-US" sz="1886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10214" y="6544880"/>
            <a:ext cx="5501660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DEPLOY EDR TO TERMINATE MALICIOUS PROCESSES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310214" y="7241910"/>
            <a:ext cx="3551898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NOTIFY LEADERSHIP/EMPLOYEES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259639" y="7938940"/>
            <a:ext cx="3653049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RESTORE FROM OFFLINE BACKUPS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326017" y="5897461"/>
            <a:ext cx="2191026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NETWORK SECURITY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326017" y="6544880"/>
            <a:ext cx="1609734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SOC ANALYSTS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326017" y="7194285"/>
            <a:ext cx="1145112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IT/COMMS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326017" y="7938940"/>
            <a:ext cx="2255385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DISASTER RECOVERY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060269" y="5897461"/>
            <a:ext cx="1217611" cy="80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IMMEDIATE</a:t>
            </a: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254356" y="6419852"/>
            <a:ext cx="792277" cy="80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 HOUR</a:t>
            </a: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992804" y="7070460"/>
            <a:ext cx="1310188" cy="80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30 MINUTES</a:t>
            </a:r>
          </a:p>
          <a:p>
            <a:pPr algn="ctr">
              <a:lnSpc>
                <a:spcPts val="1987"/>
              </a:lnSpc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109258" y="7767490"/>
            <a:ext cx="1077280" cy="55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"/>
              </a:lnSpc>
            </a:pPr>
            <a:r>
              <a:rPr lang="en-US" sz="1823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4+ HOURS</a:t>
            </a:r>
          </a:p>
          <a:p>
            <a:pPr algn="ctr">
              <a:lnSpc>
                <a:spcPts val="1987"/>
              </a:lnSpc>
              <a:spcBef>
                <a:spcPct val="0"/>
              </a:spcBef>
            </a:pPr>
            <a:endParaRPr lang="en-US" sz="1823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72137" y="2474317"/>
            <a:ext cx="5930347" cy="3973674"/>
            <a:chOff x="0" y="0"/>
            <a:chExt cx="756384" cy="5068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6384" cy="506821"/>
            </a:xfrm>
            <a:custGeom>
              <a:avLst/>
              <a:gdLst/>
              <a:ahLst/>
              <a:cxnLst/>
              <a:rect l="l" t="t" r="r" b="b"/>
              <a:pathLst>
                <a:path w="756384" h="506821">
                  <a:moveTo>
                    <a:pt x="553184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53184" y="506821"/>
                  </a:lnTo>
                  <a:lnTo>
                    <a:pt x="756384" y="253411"/>
                  </a:lnTo>
                  <a:lnTo>
                    <a:pt x="553184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-47625"/>
              <a:ext cx="451584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09414" y="2652733"/>
            <a:ext cx="5946165" cy="3973674"/>
            <a:chOff x="0" y="0"/>
            <a:chExt cx="749847" cy="501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9847" cy="501104"/>
            </a:xfrm>
            <a:custGeom>
              <a:avLst/>
              <a:gdLst/>
              <a:ahLst/>
              <a:cxnLst/>
              <a:rect l="l" t="t" r="r" b="b"/>
              <a:pathLst>
                <a:path w="749847" h="501104">
                  <a:moveTo>
                    <a:pt x="546647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46647" y="501104"/>
                  </a:lnTo>
                  <a:lnTo>
                    <a:pt x="749847" y="250552"/>
                  </a:lnTo>
                  <a:lnTo>
                    <a:pt x="546647" y="0"/>
                  </a:lnTo>
                  <a:close/>
                </a:path>
              </a:pathLst>
            </a:custGeom>
            <a:blipFill>
              <a:blip r:embed="rId3"/>
              <a:stretch>
                <a:fillRect l="-120" r="-1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149193" y="6966216"/>
            <a:ext cx="2939808" cy="2747384"/>
          </a:xfrm>
          <a:custGeom>
            <a:avLst/>
            <a:gdLst/>
            <a:ahLst/>
            <a:cxnLst/>
            <a:rect l="l" t="t" r="r" b="b"/>
            <a:pathLst>
              <a:path w="2939808" h="2747384">
                <a:moveTo>
                  <a:pt x="0" y="0"/>
                </a:moveTo>
                <a:lnTo>
                  <a:pt x="2939808" y="0"/>
                </a:lnTo>
                <a:lnTo>
                  <a:pt x="2939808" y="2747384"/>
                </a:lnTo>
                <a:lnTo>
                  <a:pt x="0" y="2747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60774" y="2245717"/>
            <a:ext cx="4577466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LESSONS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0774" y="3264574"/>
            <a:ext cx="4577466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LEARNED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7733" y="709179"/>
            <a:ext cx="2057371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0682" y="4956209"/>
            <a:ext cx="8776185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Automate Playbooks: Block traffic to newly registered domains (e.g., via Palo Alto WildFire).</a:t>
            </a:r>
          </a:p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User Training: Teach staff to report unusual system behavior (e.g., "Why is my PC slow?").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531143" y="2684515"/>
            <a:ext cx="8365137" cy="5388317"/>
            <a:chOff x="0" y="0"/>
            <a:chExt cx="737305" cy="474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7305" cy="474927"/>
            </a:xfrm>
            <a:custGeom>
              <a:avLst/>
              <a:gdLst/>
              <a:ahLst/>
              <a:cxnLst/>
              <a:rect l="l" t="t" r="r" b="b"/>
              <a:pathLst>
                <a:path w="737305" h="474927">
                  <a:moveTo>
                    <a:pt x="534105" y="0"/>
                  </a:moveTo>
                  <a:lnTo>
                    <a:pt x="203200" y="0"/>
                  </a:lnTo>
                  <a:lnTo>
                    <a:pt x="0" y="237464"/>
                  </a:lnTo>
                  <a:lnTo>
                    <a:pt x="203200" y="474927"/>
                  </a:lnTo>
                  <a:lnTo>
                    <a:pt x="534105" y="474927"/>
                  </a:lnTo>
                  <a:lnTo>
                    <a:pt x="737305" y="237464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-47625"/>
              <a:ext cx="432505" cy="522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24781" y="2926447"/>
            <a:ext cx="8387448" cy="5388317"/>
            <a:chOff x="0" y="0"/>
            <a:chExt cx="730932" cy="4695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0932" cy="469570"/>
            </a:xfrm>
            <a:custGeom>
              <a:avLst/>
              <a:gdLst/>
              <a:ahLst/>
              <a:cxnLst/>
              <a:rect l="l" t="t" r="r" b="b"/>
              <a:pathLst>
                <a:path w="730932" h="469570">
                  <a:moveTo>
                    <a:pt x="527732" y="0"/>
                  </a:moveTo>
                  <a:lnTo>
                    <a:pt x="203200" y="0"/>
                  </a:lnTo>
                  <a:lnTo>
                    <a:pt x="0" y="234785"/>
                  </a:lnTo>
                  <a:lnTo>
                    <a:pt x="203200" y="469570"/>
                  </a:lnTo>
                  <a:lnTo>
                    <a:pt x="527732" y="469570"/>
                  </a:lnTo>
                  <a:lnTo>
                    <a:pt x="730932" y="234785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3"/>
              <a:stretch>
                <a:fillRect l="-14242" r="-142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86041" y="6597378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29" y="0"/>
                </a:lnTo>
                <a:lnTo>
                  <a:pt x="3893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7638" y="3085073"/>
            <a:ext cx="11520867" cy="2535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55"/>
              </a:lnSpc>
            </a:pPr>
            <a:r>
              <a:rPr lang="en-US" sz="7288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SCENARIO 2</a:t>
            </a:r>
          </a:p>
          <a:p>
            <a:pPr algn="l">
              <a:lnSpc>
                <a:spcPts val="9255"/>
              </a:lnSpc>
            </a:pPr>
            <a:endParaRPr lang="en-US" sz="7288" b="1">
              <a:solidFill>
                <a:srgbClr val="A429AA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9299" y="709179"/>
            <a:ext cx="2486892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0580" y="4426741"/>
            <a:ext cx="7631223" cy="196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1"/>
              </a:lnSpc>
            </a:pPr>
            <a:r>
              <a:rPr lang="en-US" sz="4432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PHISHING → MFA FATIGUE → DATA EXFILTRATION</a:t>
            </a:r>
          </a:p>
          <a:p>
            <a:pPr algn="ctr">
              <a:lnSpc>
                <a:spcPts val="4831"/>
              </a:lnSpc>
              <a:spcBef>
                <a:spcPct val="0"/>
              </a:spcBef>
            </a:pPr>
            <a:endParaRPr lang="en-US" sz="4432" b="1">
              <a:solidFill>
                <a:srgbClr val="FFFFFF"/>
              </a:solidFill>
              <a:latin typeface="Cooper Hewitt Bold"/>
              <a:ea typeface="Cooper Hewitt Bold"/>
              <a:cs typeface="Cooper Hewitt Bold"/>
              <a:sym typeface="Cooper Hewitt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05389" y="6891084"/>
            <a:ext cx="2693471" cy="60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11:52 AM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10886" y="3484755"/>
            <a:ext cx="4082579" cy="2806353"/>
            <a:chOff x="0" y="0"/>
            <a:chExt cx="737305" cy="5068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37305" cy="506821"/>
            </a:xfrm>
            <a:custGeom>
              <a:avLst/>
              <a:gdLst/>
              <a:ahLst/>
              <a:cxnLst/>
              <a:rect l="l" t="t" r="r" b="b"/>
              <a:pathLst>
                <a:path w="737305" h="506821">
                  <a:moveTo>
                    <a:pt x="534105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34105" y="506821"/>
                  </a:lnTo>
                  <a:lnTo>
                    <a:pt x="737305" y="253411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2400" y="-47625"/>
              <a:ext cx="432505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747238" y="3484755"/>
            <a:ext cx="4082579" cy="2806353"/>
            <a:chOff x="0" y="0"/>
            <a:chExt cx="737305" cy="5068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7305" cy="506821"/>
            </a:xfrm>
            <a:custGeom>
              <a:avLst/>
              <a:gdLst/>
              <a:ahLst/>
              <a:cxnLst/>
              <a:rect l="l" t="t" r="r" b="b"/>
              <a:pathLst>
                <a:path w="737305" h="506821">
                  <a:moveTo>
                    <a:pt x="534105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34105" y="506821"/>
                  </a:lnTo>
                  <a:lnTo>
                    <a:pt x="737305" y="253411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2400" y="-47625"/>
              <a:ext cx="432505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3484755"/>
            <a:ext cx="4082579" cy="2806353"/>
            <a:chOff x="0" y="0"/>
            <a:chExt cx="737305" cy="5068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7305" cy="506821"/>
            </a:xfrm>
            <a:custGeom>
              <a:avLst/>
              <a:gdLst/>
              <a:ahLst/>
              <a:cxnLst/>
              <a:rect l="l" t="t" r="r" b="b"/>
              <a:pathLst>
                <a:path w="737305" h="506821">
                  <a:moveTo>
                    <a:pt x="534105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34105" y="506821"/>
                  </a:lnTo>
                  <a:lnTo>
                    <a:pt x="737305" y="253411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2400" y="-47625"/>
              <a:ext cx="432505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05390" y="3610759"/>
            <a:ext cx="4093468" cy="2806353"/>
            <a:chOff x="0" y="0"/>
            <a:chExt cx="730932" cy="5011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0932" cy="501104"/>
            </a:xfrm>
            <a:custGeom>
              <a:avLst/>
              <a:gdLst/>
              <a:ahLst/>
              <a:cxnLst/>
              <a:rect l="l" t="t" r="r" b="b"/>
              <a:pathLst>
                <a:path w="730932" h="501104">
                  <a:moveTo>
                    <a:pt x="527732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27732" y="501104"/>
                  </a:lnTo>
                  <a:lnTo>
                    <a:pt x="730932" y="250552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3"/>
              <a:stretch>
                <a:fillRect l="-1417" r="-14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841742" y="3610759"/>
            <a:ext cx="4093468" cy="2806353"/>
            <a:chOff x="0" y="0"/>
            <a:chExt cx="730932" cy="5011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0932" cy="501104"/>
            </a:xfrm>
            <a:custGeom>
              <a:avLst/>
              <a:gdLst/>
              <a:ahLst/>
              <a:cxnLst/>
              <a:rect l="l" t="t" r="r" b="b"/>
              <a:pathLst>
                <a:path w="730932" h="501104">
                  <a:moveTo>
                    <a:pt x="527732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27732" y="501104"/>
                  </a:lnTo>
                  <a:lnTo>
                    <a:pt x="730932" y="250552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4"/>
              <a:stretch>
                <a:fillRect l="-1546" r="-15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38504" y="3610759"/>
            <a:ext cx="4093468" cy="2806353"/>
            <a:chOff x="0" y="0"/>
            <a:chExt cx="730932" cy="5011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30932" cy="501104"/>
            </a:xfrm>
            <a:custGeom>
              <a:avLst/>
              <a:gdLst/>
              <a:ahLst/>
              <a:cxnLst/>
              <a:rect l="l" t="t" r="r" b="b"/>
              <a:pathLst>
                <a:path w="730932" h="501104">
                  <a:moveTo>
                    <a:pt x="527732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27732" y="501104"/>
                  </a:lnTo>
                  <a:lnTo>
                    <a:pt x="730932" y="250552"/>
                  </a:lnTo>
                  <a:lnTo>
                    <a:pt x="527732" y="0"/>
                  </a:lnTo>
                  <a:close/>
                </a:path>
              </a:pathLst>
            </a:custGeom>
            <a:blipFill>
              <a:blip r:embed="rId5"/>
              <a:stretch>
                <a:fillRect l="-1385" r="-13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328525" y="6573455"/>
            <a:ext cx="3893630" cy="4114800"/>
          </a:xfrm>
          <a:custGeom>
            <a:avLst/>
            <a:gdLst/>
            <a:ahLst/>
            <a:cxnLst/>
            <a:rect l="l" t="t" r="r" b="b"/>
            <a:pathLst>
              <a:path w="3893630" h="4114800">
                <a:moveTo>
                  <a:pt x="0" y="0"/>
                </a:moveTo>
                <a:lnTo>
                  <a:pt x="3893630" y="0"/>
                </a:lnTo>
                <a:lnTo>
                  <a:pt x="38936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0" y="7586275"/>
            <a:ext cx="4747238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Palo Alto firewall alerts on Cobalt Strike Beacon traffic to a suspicious Google-hosted domain.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4426763" y="696025"/>
            <a:ext cx="2832537" cy="558246"/>
          </a:xfrm>
          <a:custGeom>
            <a:avLst/>
            <a:gdLst/>
            <a:ahLst/>
            <a:cxnLst/>
            <a:rect l="l" t="t" r="r" b="b"/>
            <a:pathLst>
              <a:path w="2832537" h="558246">
                <a:moveTo>
                  <a:pt x="0" y="0"/>
                </a:moveTo>
                <a:lnTo>
                  <a:pt x="2832537" y="0"/>
                </a:lnTo>
                <a:lnTo>
                  <a:pt x="2832537" y="558245"/>
                </a:lnTo>
                <a:lnTo>
                  <a:pt x="0" y="558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31707" y="709179"/>
            <a:ext cx="1573165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THE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7639" y="709179"/>
            <a:ext cx="1914467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sz="249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AVENGERS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44060" y="1418124"/>
            <a:ext cx="3758817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INCIDENT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302877" y="1418124"/>
            <a:ext cx="6120680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5"/>
              </a:lnSpc>
            </a:pPr>
            <a:r>
              <a:rPr lang="en-US" sz="6500" b="1">
                <a:solidFill>
                  <a:srgbClr val="FFFFFF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TIMELINE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41741" y="6891084"/>
            <a:ext cx="2693471" cy="60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12:30 PM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38554" y="6891084"/>
            <a:ext cx="2693471" cy="60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1:15 PM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1874" y="7586275"/>
            <a:ext cx="3773307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User reports file access issues and network slowdowns.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38504" y="7576755"/>
            <a:ext cx="366044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Confirmed ransomware spreading via an unknown Windows exploit.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3741547" y="3610759"/>
            <a:ext cx="4082579" cy="2806353"/>
            <a:chOff x="0" y="0"/>
            <a:chExt cx="737305" cy="5068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37305" cy="506821"/>
            </a:xfrm>
            <a:custGeom>
              <a:avLst/>
              <a:gdLst/>
              <a:ahLst/>
              <a:cxnLst/>
              <a:rect l="l" t="t" r="r" b="b"/>
              <a:pathLst>
                <a:path w="737305" h="506821">
                  <a:moveTo>
                    <a:pt x="534105" y="0"/>
                  </a:moveTo>
                  <a:lnTo>
                    <a:pt x="203200" y="0"/>
                  </a:lnTo>
                  <a:lnTo>
                    <a:pt x="0" y="253411"/>
                  </a:lnTo>
                  <a:lnTo>
                    <a:pt x="203200" y="506821"/>
                  </a:lnTo>
                  <a:lnTo>
                    <a:pt x="534105" y="506821"/>
                  </a:lnTo>
                  <a:lnTo>
                    <a:pt x="737305" y="253411"/>
                  </a:lnTo>
                  <a:lnTo>
                    <a:pt x="534105" y="0"/>
                  </a:lnTo>
                  <a:close/>
                </a:path>
              </a:pathLst>
            </a:custGeom>
            <a:solidFill>
              <a:srgbClr val="A429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52400" y="-47625"/>
              <a:ext cx="432505" cy="55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4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79647" y="3740323"/>
            <a:ext cx="4248854" cy="2833132"/>
            <a:chOff x="0" y="0"/>
            <a:chExt cx="751507" cy="50110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51507" cy="501104"/>
            </a:xfrm>
            <a:custGeom>
              <a:avLst/>
              <a:gdLst/>
              <a:ahLst/>
              <a:cxnLst/>
              <a:rect l="l" t="t" r="r" b="b"/>
              <a:pathLst>
                <a:path w="751507" h="501104">
                  <a:moveTo>
                    <a:pt x="548307" y="0"/>
                  </a:moveTo>
                  <a:lnTo>
                    <a:pt x="203200" y="0"/>
                  </a:lnTo>
                  <a:lnTo>
                    <a:pt x="0" y="250552"/>
                  </a:lnTo>
                  <a:lnTo>
                    <a:pt x="203200" y="501104"/>
                  </a:lnTo>
                  <a:lnTo>
                    <a:pt x="548307" y="501104"/>
                  </a:lnTo>
                  <a:lnTo>
                    <a:pt x="751507" y="250552"/>
                  </a:lnTo>
                  <a:lnTo>
                    <a:pt x="548307" y="0"/>
                  </a:lnTo>
                  <a:close/>
                </a:path>
              </a:pathLst>
            </a:custGeom>
            <a:blipFill>
              <a:blip r:embed="rId3"/>
              <a:stretch>
                <a:fillRect l="-9" r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557339" y="6891084"/>
            <a:ext cx="2693471" cy="60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149" b="1">
                <a:solidFill>
                  <a:srgbClr val="A429AA"/>
                </a:solidFill>
                <a:latin typeface="Cooper Hewitt Bold"/>
                <a:ea typeface="Cooper Hewitt Bold"/>
                <a:cs typeface="Cooper Hewitt Bold"/>
                <a:sym typeface="Cooper Hewitt Bold"/>
              </a:rPr>
              <a:t>1:45 PM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952617" y="7586275"/>
            <a:ext cx="366044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ctr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50GB data transfer attempted from the data center.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Custom</PresentationFormat>
  <Paragraphs>135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Cooper Hewitt Bold</vt:lpstr>
      <vt:lpstr>Calibri</vt:lpstr>
      <vt:lpstr>Inter</vt:lpstr>
      <vt:lpstr>Inter Medium</vt:lpstr>
      <vt:lpstr>Inter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Dark Blue and Purple Futuristic Modern Cyber Security Presentation</dc:title>
  <dc:creator>Kurt Krug</dc:creator>
  <cp:lastModifiedBy>Kurt Krug</cp:lastModifiedBy>
  <cp:revision>1</cp:revision>
  <dcterms:created xsi:type="dcterms:W3CDTF">2006-08-16T00:00:00Z</dcterms:created>
  <dcterms:modified xsi:type="dcterms:W3CDTF">2025-04-28T19:22:17Z</dcterms:modified>
  <dc:identifier>DAGkqI0olXk</dc:identifier>
</cp:coreProperties>
</file>